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712" r:id="rId2"/>
    <p:sldId id="714" r:id="rId3"/>
    <p:sldId id="713" r:id="rId4"/>
    <p:sldId id="315" r:id="rId5"/>
    <p:sldId id="718" r:id="rId6"/>
    <p:sldId id="716" r:id="rId7"/>
    <p:sldId id="1128" r:id="rId8"/>
    <p:sldId id="719" r:id="rId9"/>
    <p:sldId id="1129" r:id="rId10"/>
    <p:sldId id="1130" r:id="rId11"/>
    <p:sldId id="1131" r:id="rId12"/>
    <p:sldId id="1132" r:id="rId13"/>
    <p:sldId id="715" r:id="rId14"/>
    <p:sldId id="720" r:id="rId15"/>
    <p:sldId id="717" r:id="rId16"/>
  </p:sldIdLst>
  <p:sldSz cx="12192000" cy="6858000"/>
  <p:notesSz cx="6858000" cy="9144000"/>
  <p:embeddedFontLst>
    <p:embeddedFont>
      <p:font typeface="OPPOSans B" panose="02010600030101010101" charset="-122"/>
      <p:regular r:id="rId19"/>
    </p:embeddedFont>
    <p:embeddedFont>
      <p:font typeface="OPPOSans H" panose="02010600030101010101" charset="-122"/>
      <p:regular r:id="rId20"/>
    </p:embeddedFont>
    <p:embeddedFont>
      <p:font typeface="Calibri" panose="020F0502020204030204" pitchFamily="34" charset="0"/>
      <p:regular r:id="rId21"/>
      <p:bold r:id="rId22"/>
      <p:italic r:id="rId23"/>
      <p:boldItalic r:id="rId24"/>
    </p:embeddedFont>
    <p:embeddedFont>
      <p:font typeface="MS PGothic" panose="020B0600070205080204" pitchFamily="34" charset="-128"/>
      <p:regular r:id="rId25"/>
    </p:embeddedFont>
    <p:embeddedFont>
      <p:font typeface="微软雅黑" panose="020B0503020204020204" pitchFamily="34" charset="-122"/>
      <p:regular r:id="rId26"/>
      <p:bold r:id="rId27"/>
    </p:embeddedFont>
    <p:embeddedFont>
      <p:font typeface="微软雅黑 Light" panose="020B0502040204020203" pitchFamily="34" charset="-122"/>
      <p:regular r:id="rId28"/>
    </p:embeddedFont>
  </p:embeddedFont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15">
          <p15:clr>
            <a:srgbClr val="A4A3A4"/>
          </p15:clr>
        </p15:guide>
        <p15:guide id="2" orient="horz" pos="1141">
          <p15:clr>
            <a:srgbClr val="A4A3A4"/>
          </p15:clr>
        </p15:guide>
        <p15:guide id="3" pos="3552">
          <p15:clr>
            <a:srgbClr val="A4A3A4"/>
          </p15:clr>
        </p15:guide>
        <p15:guide id="4" pos="700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9" autoAdjust="0"/>
  </p:normalViewPr>
  <p:slideViewPr>
    <p:cSldViewPr snapToGrid="0">
      <p:cViewPr varScale="1">
        <p:scale>
          <a:sx n="62" d="100"/>
          <a:sy n="62" d="100"/>
        </p:scale>
        <p:origin x="58" y="226"/>
      </p:cViewPr>
      <p:guideLst>
        <p:guide orient="horz" pos="2515"/>
        <p:guide orient="horz" pos="1141"/>
        <p:guide pos="3552"/>
        <p:guide pos="7003"/>
      </p:guideLst>
    </p:cSldViewPr>
  </p:slideViewPr>
  <p:notesTextViewPr>
    <p:cViewPr>
      <p:scale>
        <a:sx n="1" d="1"/>
        <a:sy n="1" d="1"/>
      </p:scale>
      <p:origin x="0" y="0"/>
    </p:cViewPr>
  </p:notesTextViewPr>
  <p:notesViewPr>
    <p:cSldViewPr snapToGrid="0">
      <p:cViewPr varScale="1">
        <p:scale>
          <a:sx n="69" d="100"/>
          <a:sy n="69" d="100"/>
        </p:scale>
        <p:origin x="2712" y="56"/>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7E9FB1-9CE7-424C-9066-EDC65E2AD646}" type="datetimeFigureOut">
              <a:rPr lang="en-US" smtClean="0"/>
              <a:t>12/17/2023</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0DE7EC-E8C7-4CC2-868C-776C897D167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89EBF-75C4-4EE4-BF83-56F40D5107F4}" type="datetimeFigureOut">
              <a:rPr lang="zh-SG" altLang="en-US" smtClean="0"/>
              <a:t>17/12/2023</a:t>
            </a:fld>
            <a:endParaRPr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B93CE-5124-4277-BBE8-F7735A1952C7}" type="slidenum">
              <a:rPr lang="zh-SG" altLang="en-US" smtClean="0"/>
              <a:t>‹#›</a:t>
            </a:fld>
            <a:endParaRPr lang="zh-SG"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a:t>
            </a:fld>
            <a:endParaRPr lang="zh-SG"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一、这个表是从跨架构检测对物联网恶意代码检测的当前技术进行的对比。</a:t>
            </a:r>
            <a:endParaRPr lang="en-US" altLang="zh-CN" dirty="0"/>
          </a:p>
          <a:p>
            <a:r>
              <a:rPr lang="en-US" altLang="zh-CN" dirty="0"/>
              <a:t>- </a:t>
            </a:r>
            <a:r>
              <a:rPr lang="zh-CN" altLang="en-US" dirty="0"/>
              <a:t>当前解决物联网恶意软件跨架构问题的方法通过对不同 </a:t>
            </a:r>
            <a:r>
              <a:rPr lang="en-US" altLang="zh-CN" dirty="0"/>
              <a:t>CPU</a:t>
            </a:r>
            <a:r>
              <a:rPr lang="zh-CN" altLang="en-US" dirty="0"/>
              <a:t>上编译程序的分析研究，选取字节序列、可打印 字符串、控制流图等特征，并设计基于各种机器学习算法的检测模型，在大规模跨架构恶意样本数据集上得到了高准确率，</a:t>
            </a:r>
            <a:endParaRPr lang="en-US" altLang="zh-CN" dirty="0"/>
          </a:p>
          <a:p>
            <a:r>
              <a:rPr lang="en-US" altLang="zh-CN" dirty="0"/>
              <a:t>- </a:t>
            </a:r>
            <a:r>
              <a:rPr lang="zh-CN" altLang="en-US" dirty="0"/>
              <a:t>这些方法存在当前大多数基于静态分析的跨架构检测方法无法应对混淆或加壳的恶意代码的不足，基于动态分析的跨架构检测方法存在着不可以统一部署的虚拟机环境等不足。</a:t>
            </a:r>
            <a:endParaRPr lang="en-US" altLang="zh-CN" dirty="0"/>
          </a:p>
          <a:p>
            <a:r>
              <a:rPr lang="zh-CN" altLang="en-US" dirty="0"/>
              <a:t>二、下面的这个表是目前以解决物联网设备受到</a:t>
            </a:r>
            <a:r>
              <a:rPr lang="zh-CN" altLang="en-US" b="1" dirty="0"/>
              <a:t>计算资源</a:t>
            </a:r>
            <a:r>
              <a:rPr lang="zh-CN" altLang="en-US" dirty="0"/>
              <a:t>、</a:t>
            </a:r>
            <a:r>
              <a:rPr lang="zh-CN" altLang="en-US" b="1" dirty="0"/>
              <a:t>内存空间</a:t>
            </a:r>
            <a:r>
              <a:rPr lang="zh-CN" altLang="en-US" dirty="0"/>
              <a:t>以及</a:t>
            </a:r>
            <a:r>
              <a:rPr lang="zh-CN" altLang="en-US" b="1" dirty="0"/>
              <a:t>电力资源</a:t>
            </a:r>
            <a:r>
              <a:rPr lang="zh-CN" altLang="en-US" dirty="0"/>
              <a:t>等限制为研究动机的物联网恶意代码检测方法，这些技术中，大多侧重于解决资源限制问题，只在来自单一架构的数据集上训练和测试模型，没有在不同架构上编译的恶意程序中验证模型的检测效果，模型的鲁棒性和泛化能力有限。</a:t>
            </a:r>
          </a:p>
        </p:txBody>
      </p:sp>
      <p:sp>
        <p:nvSpPr>
          <p:cNvPr id="4" name="灯片编号占位符 3"/>
          <p:cNvSpPr>
            <a:spLocks noGrp="1"/>
          </p:cNvSpPr>
          <p:nvPr>
            <p:ph type="sldNum" sz="quarter" idx="5"/>
          </p:nvPr>
        </p:nvSpPr>
        <p:spPr/>
        <p:txBody>
          <a:bodyPr/>
          <a:lstStyle/>
          <a:p>
            <a:fld id="{5BAB93CE-5124-4277-BBE8-F7735A1952C7}" type="slidenum">
              <a:rPr lang="zh-SG" altLang="en-US" smtClean="0"/>
              <a:t>11</a:t>
            </a:fld>
            <a:endParaRPr lang="zh-SG" altLang="en-US"/>
          </a:p>
        </p:txBody>
      </p:sp>
    </p:spTree>
    <p:extLst>
      <p:ext uri="{BB962C8B-B14F-4D97-AF65-F5344CB8AC3E}">
        <p14:creationId xmlns:p14="http://schemas.microsoft.com/office/powerpoint/2010/main" val="1714497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这张表是面向性能提升的物联网恶意代码检测技术对比，这些技术中的检测对象有二进制文件和流量数据，其技术重心放在提高准确率、检测混淆代码、提高鲁棒性、及时发现攻击行为上。</a:t>
            </a:r>
            <a:endParaRPr lang="en-US" altLang="zh-CN" dirty="0"/>
          </a:p>
          <a:p>
            <a:endParaRPr lang="en-US" altLang="zh-CN" dirty="0"/>
          </a:p>
          <a:p>
            <a:r>
              <a:rPr lang="en-US" altLang="zh-CN" dirty="0"/>
              <a:t>- </a:t>
            </a:r>
            <a:r>
              <a:rPr lang="zh-CN" altLang="en-US" dirty="0"/>
              <a:t>基于</a:t>
            </a:r>
            <a:r>
              <a:rPr lang="zh-CN" altLang="en-US" b="1" dirty="0"/>
              <a:t>可执行文件分析</a:t>
            </a:r>
            <a:r>
              <a:rPr lang="zh-CN" altLang="en-US" dirty="0"/>
              <a:t>的检测性能提升方法通过 利用深度学习方法自动提取特征，减少对专家知识 的依赖，提高检测模型的性能，但是当前的很多检测 研究没有考虑对抗样本等攻击对机器学习和深度学 习模型的安全威胁</a:t>
            </a:r>
            <a:r>
              <a:rPr lang="en-US" altLang="zh-CN" dirty="0"/>
              <a:t>. </a:t>
            </a:r>
          </a:p>
          <a:p>
            <a:r>
              <a:rPr lang="en-US" altLang="zh-CN" dirty="0"/>
              <a:t>- </a:t>
            </a:r>
            <a:r>
              <a:rPr lang="zh-CN" altLang="en-US" b="0" i="0" dirty="0">
                <a:solidFill>
                  <a:srgbClr val="D1D5DB"/>
                </a:solidFill>
                <a:effectLst/>
                <a:latin typeface="Söhne"/>
              </a:rPr>
              <a:t>使用基于流量分析的方法可以提高在物联网恶意代码的攻击早期阶段的检测性能。然而，由于攻击流量数据庞大，用于训练检测系统的数据集无法实时更新，这可能导致基于流量的检测系统的准确率随着时间的推移而下降。</a:t>
            </a:r>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12</a:t>
            </a:fld>
            <a:endParaRPr lang="zh-SG" altLang="en-US"/>
          </a:p>
        </p:txBody>
      </p:sp>
    </p:spTree>
    <p:extLst>
      <p:ext uri="{BB962C8B-B14F-4D97-AF65-F5344CB8AC3E}">
        <p14:creationId xmlns:p14="http://schemas.microsoft.com/office/powerpoint/2010/main" val="3984240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这篇综述最后对当前研究工作中存在的问题和未解决的挑战进行了总结，基于当前已有的研究工作存在的不足提出了未来的研究方向</a:t>
            </a:r>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13</a:t>
            </a:fld>
            <a:endParaRPr lang="zh-SG"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、继续学习机器学习各种知识，在研究方面注意学习的深度和广度</a:t>
            </a:r>
            <a:endParaRPr lang="en-US" altLang="zh-CN" dirty="0"/>
          </a:p>
          <a:p>
            <a:r>
              <a:rPr lang="en-US" altLang="zh-CN" dirty="0"/>
              <a:t>2</a:t>
            </a:r>
            <a:r>
              <a:rPr lang="zh-CN" altLang="en-US" dirty="0"/>
              <a:t>、另外就是加强英文文献的阅读能力，提高阅读速度</a:t>
            </a:r>
            <a:endParaRPr lang="en-US" altLang="zh-CN"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14</a:t>
            </a:fld>
            <a:endParaRPr lang="zh-SG"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15</a:t>
            </a:fld>
            <a:endParaRPr lang="zh-SG"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3</a:t>
            </a:fld>
            <a:endParaRPr lang="zh-SG"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4</a:t>
            </a:fld>
            <a:endParaRPr lang="zh-SG"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5</a:t>
            </a:fld>
            <a:endParaRPr lang="zh-SG"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D1D5DB"/>
                </a:solidFill>
                <a:effectLst/>
                <a:latin typeface="Söhne"/>
              </a:rPr>
              <a:t>卷积神经网络：</a:t>
            </a:r>
            <a:r>
              <a:rPr lang="en-US" altLang="zh-CN" b="0" i="0" dirty="0">
                <a:solidFill>
                  <a:srgbClr val="D1D5DB"/>
                </a:solidFill>
                <a:effectLst/>
                <a:latin typeface="Söhne"/>
              </a:rPr>
              <a:t>CNN</a:t>
            </a:r>
            <a:r>
              <a:rPr lang="zh-CN" altLang="en-US" b="0" i="0" dirty="0">
                <a:solidFill>
                  <a:srgbClr val="D1D5DB"/>
                </a:solidFill>
                <a:effectLst/>
                <a:latin typeface="Söhne"/>
              </a:rPr>
              <a:t>是一类专门用于处理网格化数据，尤其是图像和视频的深度学习模型。它是由卷积层和池化层构成的深层神经网络。</a:t>
            </a:r>
            <a:r>
              <a:rPr lang="en-US" altLang="zh-CN" b="0" i="0" dirty="0">
                <a:solidFill>
                  <a:srgbClr val="D1D5DB"/>
                </a:solidFill>
                <a:effectLst/>
                <a:latin typeface="Söhne"/>
              </a:rPr>
              <a:t>CNN </a:t>
            </a:r>
            <a:r>
              <a:rPr lang="zh-CN" altLang="en-US" b="0" i="0" dirty="0">
                <a:solidFill>
                  <a:srgbClr val="D1D5DB"/>
                </a:solidFill>
                <a:effectLst/>
                <a:latin typeface="Söhne"/>
              </a:rPr>
              <a:t>在计算机视觉任务中有很大的优势和应用，如图像分类、目标检测和图像生成等。（之前高级算法设计与分析的大作业就是用采用</a:t>
            </a:r>
            <a:r>
              <a:rPr lang="en-US" altLang="zh-CN" b="0" i="0" dirty="0">
                <a:solidFill>
                  <a:srgbClr val="D1D5DB"/>
                </a:solidFill>
                <a:effectLst/>
                <a:latin typeface="Söhne"/>
              </a:rPr>
              <a:t>CNN</a:t>
            </a:r>
            <a:r>
              <a:rPr lang="zh-CN" altLang="en-US" b="0" i="0" dirty="0">
                <a:solidFill>
                  <a:srgbClr val="D1D5DB"/>
                </a:solidFill>
                <a:effectLst/>
                <a:latin typeface="Söhne"/>
              </a:rPr>
              <a:t>的</a:t>
            </a:r>
            <a:r>
              <a:rPr lang="en-US" altLang="zh-CN" b="0" i="0" dirty="0">
                <a:solidFill>
                  <a:srgbClr val="D1D5DB"/>
                </a:solidFill>
                <a:effectLst/>
                <a:latin typeface="Söhne"/>
              </a:rPr>
              <a:t>yolo</a:t>
            </a:r>
            <a:r>
              <a:rPr lang="zh-CN" altLang="en-US" b="0" i="0" dirty="0">
                <a:solidFill>
                  <a:srgbClr val="D1D5DB"/>
                </a:solidFill>
                <a:effectLst/>
                <a:latin typeface="Söhne"/>
              </a:rPr>
              <a:t>模型来进行目标检测）</a:t>
            </a:r>
          </a:p>
          <a:p>
            <a:pPr algn="l"/>
            <a:r>
              <a:rPr lang="zh-CN" altLang="en-US" b="0" i="0" dirty="0">
                <a:solidFill>
                  <a:srgbClr val="D1D5DB"/>
                </a:solidFill>
                <a:effectLst/>
                <a:latin typeface="Söhne"/>
              </a:rPr>
              <a:t>卷积神经网络的主要组成部分：</a:t>
            </a:r>
          </a:p>
          <a:p>
            <a:pPr algn="l">
              <a:buFont typeface="+mj-lt"/>
              <a:buAutoNum type="arabicPeriod"/>
            </a:pPr>
            <a:r>
              <a:rPr lang="zh-CN" altLang="en-US" b="1" i="0" dirty="0">
                <a:solidFill>
                  <a:srgbClr val="D1D5DB"/>
                </a:solidFill>
                <a:effectLst/>
                <a:latin typeface="Söhne"/>
              </a:rPr>
              <a:t>卷积层：</a:t>
            </a:r>
            <a:r>
              <a:rPr lang="zh-CN" altLang="en-US" b="0" i="0" dirty="0">
                <a:solidFill>
                  <a:srgbClr val="D1D5DB"/>
                </a:solidFill>
                <a:effectLst/>
                <a:latin typeface="Söhne"/>
              </a:rPr>
              <a:t> 卷积操作是 </a:t>
            </a:r>
            <a:r>
              <a:rPr lang="en-US" altLang="zh-CN" b="0" i="0" dirty="0">
                <a:solidFill>
                  <a:srgbClr val="D1D5DB"/>
                </a:solidFill>
                <a:effectLst/>
                <a:latin typeface="Söhne"/>
              </a:rPr>
              <a:t>CNN </a:t>
            </a:r>
            <a:r>
              <a:rPr lang="zh-CN" altLang="en-US" b="0" i="0" dirty="0">
                <a:solidFill>
                  <a:srgbClr val="D1D5DB"/>
                </a:solidFill>
                <a:effectLst/>
                <a:latin typeface="Söhne"/>
              </a:rPr>
              <a:t>的核心。通过卷积操作，网络能够检测输入数据中的局部特征。卷积层使用卷积核（</a:t>
            </a:r>
            <a:r>
              <a:rPr lang="en-US" altLang="zh-CN" b="0" i="0" dirty="0">
                <a:solidFill>
                  <a:srgbClr val="D1D5DB"/>
                </a:solidFill>
                <a:effectLst/>
                <a:latin typeface="Söhne"/>
              </a:rPr>
              <a:t>filter</a:t>
            </a:r>
            <a:r>
              <a:rPr lang="zh-CN" altLang="en-US" b="0" i="0" dirty="0">
                <a:solidFill>
                  <a:srgbClr val="D1D5DB"/>
                </a:solidFill>
                <a:effectLst/>
                <a:latin typeface="Söhne"/>
              </a:rPr>
              <a:t>）对输入图像进行滑动运算，提取局部特征。这有助于网络捕捉图像的空间层级结构。</a:t>
            </a:r>
          </a:p>
          <a:p>
            <a:pPr algn="l">
              <a:buFont typeface="+mj-lt"/>
              <a:buAutoNum type="arabicPeriod"/>
            </a:pPr>
            <a:r>
              <a:rPr lang="zh-CN" altLang="en-US" b="1" i="0" dirty="0">
                <a:solidFill>
                  <a:srgbClr val="D1D5DB"/>
                </a:solidFill>
                <a:effectLst/>
                <a:latin typeface="Söhne"/>
              </a:rPr>
              <a:t>激活函数：</a:t>
            </a:r>
            <a:r>
              <a:rPr lang="zh-CN" altLang="en-US" b="0" i="0" dirty="0">
                <a:solidFill>
                  <a:srgbClr val="D1D5DB"/>
                </a:solidFill>
                <a:effectLst/>
                <a:latin typeface="Söhne"/>
              </a:rPr>
              <a:t> 激活函数引入非线性性质，使得网络可以学习更加复杂的映射关系。常用的激活函数包括</a:t>
            </a:r>
            <a:r>
              <a:rPr lang="en-US" altLang="zh-CN" b="0" i="0" dirty="0" err="1">
                <a:solidFill>
                  <a:srgbClr val="D1D5DB"/>
                </a:solidFill>
                <a:effectLst/>
                <a:latin typeface="Söhne"/>
              </a:rPr>
              <a:t>ReLU</a:t>
            </a:r>
            <a:r>
              <a:rPr lang="zh-CN" altLang="en-US" b="0" i="0" dirty="0">
                <a:solidFill>
                  <a:srgbClr val="D1D5DB"/>
                </a:solidFill>
                <a:effectLst/>
                <a:latin typeface="Söhne"/>
              </a:rPr>
              <a:t>（</a:t>
            </a:r>
            <a:r>
              <a:rPr lang="en-US" altLang="zh-CN" b="0" i="0" dirty="0">
                <a:solidFill>
                  <a:srgbClr val="D1D5DB"/>
                </a:solidFill>
                <a:effectLst/>
                <a:latin typeface="Söhne"/>
              </a:rPr>
              <a:t>Rectified Linear Unit</a:t>
            </a:r>
            <a:r>
              <a:rPr lang="zh-CN" altLang="en-US" b="0" i="0" dirty="0">
                <a:solidFill>
                  <a:srgbClr val="D1D5DB"/>
                </a:solidFill>
                <a:effectLst/>
                <a:latin typeface="Söhne"/>
              </a:rPr>
              <a:t>）、</a:t>
            </a:r>
            <a:r>
              <a:rPr lang="en-US" altLang="zh-CN" b="0" i="0" dirty="0">
                <a:solidFill>
                  <a:srgbClr val="D1D5DB"/>
                </a:solidFill>
                <a:effectLst/>
                <a:latin typeface="Söhne"/>
              </a:rPr>
              <a:t>Sigmoid</a:t>
            </a:r>
            <a:r>
              <a:rPr lang="zh-CN" altLang="en-US" b="0" i="0" dirty="0">
                <a:solidFill>
                  <a:srgbClr val="D1D5DB"/>
                </a:solidFill>
                <a:effectLst/>
                <a:latin typeface="Söhne"/>
              </a:rPr>
              <a:t>和</a:t>
            </a:r>
            <a:r>
              <a:rPr lang="en-US" altLang="zh-CN" b="0" i="0" dirty="0">
                <a:solidFill>
                  <a:srgbClr val="D1D5DB"/>
                </a:solidFill>
                <a:effectLst/>
                <a:latin typeface="Söhne"/>
              </a:rPr>
              <a:t>Tanh</a:t>
            </a:r>
            <a:r>
              <a:rPr lang="zh-CN" altLang="en-US" b="0" i="0" dirty="0">
                <a:solidFill>
                  <a:srgbClr val="D1D5DB"/>
                </a:solidFill>
                <a:effectLst/>
                <a:latin typeface="Söhne"/>
              </a:rPr>
              <a:t>。</a:t>
            </a:r>
          </a:p>
          <a:p>
            <a:pPr algn="l">
              <a:buFont typeface="+mj-lt"/>
              <a:buAutoNum type="arabicPeriod"/>
            </a:pPr>
            <a:r>
              <a:rPr lang="zh-CN" altLang="en-US" b="1" i="0" dirty="0">
                <a:solidFill>
                  <a:srgbClr val="D1D5DB"/>
                </a:solidFill>
                <a:effectLst/>
                <a:latin typeface="Söhne"/>
              </a:rPr>
              <a:t>池化层：</a:t>
            </a:r>
            <a:r>
              <a:rPr lang="zh-CN" altLang="en-US" b="0" i="0" dirty="0">
                <a:solidFill>
                  <a:srgbClr val="D1D5DB"/>
                </a:solidFill>
                <a:effectLst/>
                <a:latin typeface="Söhne"/>
              </a:rPr>
              <a:t> 池化操作有助于降低数据维度，并保留最重要的信息。最大池化是一种常见的操作，它在每个区域选择最大值作为池化后的值。</a:t>
            </a:r>
          </a:p>
          <a:p>
            <a:pPr algn="l">
              <a:buFont typeface="+mj-lt"/>
              <a:buAutoNum type="arabicPeriod"/>
            </a:pPr>
            <a:r>
              <a:rPr lang="zh-CN" altLang="en-US" b="1" i="0" dirty="0">
                <a:solidFill>
                  <a:srgbClr val="D1D5DB"/>
                </a:solidFill>
                <a:effectLst/>
                <a:latin typeface="Söhne"/>
              </a:rPr>
              <a:t>全连接层：</a:t>
            </a:r>
            <a:r>
              <a:rPr lang="zh-CN" altLang="en-US" b="0" i="0" dirty="0">
                <a:solidFill>
                  <a:srgbClr val="D1D5DB"/>
                </a:solidFill>
                <a:effectLst/>
                <a:latin typeface="Söhne"/>
              </a:rPr>
              <a:t> 在卷积神经网络的尾部，通常会添加全连接层，将卷积层提取的特征映射转换为最终的输出。这些层通常用于进行分类或回归等任务。</a:t>
            </a:r>
          </a:p>
          <a:p>
            <a:pPr algn="l">
              <a:buFont typeface="+mj-lt"/>
              <a:buAutoNum type="arabicPeriod"/>
            </a:pPr>
            <a:r>
              <a:rPr lang="zh-CN" altLang="en-US" b="1" i="0" dirty="0">
                <a:solidFill>
                  <a:srgbClr val="D1D5DB"/>
                </a:solidFill>
                <a:effectLst/>
                <a:latin typeface="Söhne"/>
              </a:rPr>
              <a:t>归一化：</a:t>
            </a:r>
            <a:r>
              <a:rPr lang="zh-CN" altLang="en-US" b="0" i="0" dirty="0">
                <a:solidFill>
                  <a:srgbClr val="D1D5DB"/>
                </a:solidFill>
                <a:effectLst/>
                <a:latin typeface="Söhne"/>
              </a:rPr>
              <a:t> 批量归一化被广泛用于卷积神经网络，有助于加速训练过程，提高模型的鲁棒性。</a:t>
            </a:r>
          </a:p>
          <a:p>
            <a:pPr algn="l"/>
            <a:r>
              <a:rPr lang="en-US" altLang="zh-CN" b="0" i="0" dirty="0">
                <a:solidFill>
                  <a:srgbClr val="D1D5DB"/>
                </a:solidFill>
                <a:effectLst/>
                <a:latin typeface="Söhne"/>
              </a:rPr>
              <a:t>    </a:t>
            </a:r>
            <a:r>
              <a:rPr lang="zh-CN" altLang="en-US" b="0" i="0" dirty="0">
                <a:solidFill>
                  <a:srgbClr val="D1D5DB"/>
                </a:solidFill>
                <a:effectLst/>
                <a:latin typeface="Söhne"/>
              </a:rPr>
              <a:t>卷积神经网络的优势在于它能够利用权值共享和局部感受野的设计，减少参数数量，提高对平移不变性的学习能力。这使得 </a:t>
            </a:r>
            <a:r>
              <a:rPr lang="en-US" altLang="zh-CN" b="0" i="0" dirty="0">
                <a:solidFill>
                  <a:srgbClr val="D1D5DB"/>
                </a:solidFill>
                <a:effectLst/>
                <a:latin typeface="Söhne"/>
              </a:rPr>
              <a:t>CNN </a:t>
            </a:r>
            <a:r>
              <a:rPr lang="zh-CN" altLang="en-US" b="0" i="0" dirty="0">
                <a:solidFill>
                  <a:srgbClr val="D1D5DB"/>
                </a:solidFill>
                <a:effectLst/>
                <a:latin typeface="Söhne"/>
              </a:rPr>
              <a:t>在处理图像等网格化数据时表现出色，广泛应用于图像处理、计算机视觉和深度学习任务。</a:t>
            </a:r>
          </a:p>
          <a:p>
            <a:endParaRPr lang="en-US" altLang="zh-CN" dirty="0"/>
          </a:p>
          <a:p>
            <a:r>
              <a:rPr lang="zh-CN" altLang="en-US" dirty="0"/>
              <a:t>循环神经网络：</a:t>
            </a:r>
            <a:r>
              <a:rPr lang="en-US" altLang="zh-CN" b="0" i="0" dirty="0">
                <a:solidFill>
                  <a:srgbClr val="D1D5DB"/>
                </a:solidFill>
                <a:effectLst/>
                <a:latin typeface="Söhne"/>
              </a:rPr>
              <a:t>RNN</a:t>
            </a:r>
            <a:r>
              <a:rPr lang="zh-CN" altLang="en-US" b="0" i="0" dirty="0">
                <a:solidFill>
                  <a:srgbClr val="D1D5DB"/>
                </a:solidFill>
                <a:effectLst/>
                <a:latin typeface="Söhne"/>
              </a:rPr>
              <a:t>是一类专门用于处理序列数据的神经网络，它具有记忆功能，能够在处理序列时考虑之前的信息。与传统的前馈神经网络不同，</a:t>
            </a:r>
            <a:r>
              <a:rPr lang="en-US" altLang="zh-CN" b="0" i="0" dirty="0">
                <a:solidFill>
                  <a:srgbClr val="D1D5DB"/>
                </a:solidFill>
                <a:effectLst/>
                <a:latin typeface="Söhne"/>
              </a:rPr>
              <a:t>RNN </a:t>
            </a:r>
            <a:r>
              <a:rPr lang="zh-CN" altLang="en-US" b="0" i="0" dirty="0">
                <a:solidFill>
                  <a:srgbClr val="D1D5DB"/>
                </a:solidFill>
                <a:effectLst/>
                <a:latin typeface="Söhne"/>
              </a:rPr>
              <a:t>具有反馈连接，允许信息在网络中传递。</a:t>
            </a:r>
            <a:endParaRPr lang="en-US" altLang="zh-CN" b="0" i="0" dirty="0">
              <a:solidFill>
                <a:srgbClr val="D1D5DB"/>
              </a:solidFill>
              <a:effectLst/>
              <a:latin typeface="Söhne"/>
            </a:endParaRPr>
          </a:p>
          <a:p>
            <a:endParaRPr lang="en-US" altLang="zh-CN" b="0" i="0" dirty="0">
              <a:solidFill>
                <a:srgbClr val="D1D5DB"/>
              </a:solidFill>
              <a:effectLst/>
              <a:latin typeface="Söhne"/>
            </a:endParaRPr>
          </a:p>
          <a:p>
            <a:pPr algn="l"/>
            <a:r>
              <a:rPr lang="en-US" altLang="zh-CN" b="0" i="0" dirty="0">
                <a:solidFill>
                  <a:srgbClr val="D1D5DB"/>
                </a:solidFill>
                <a:effectLst/>
                <a:latin typeface="Söhne"/>
              </a:rPr>
              <a:t>GAN </a:t>
            </a:r>
            <a:r>
              <a:rPr lang="zh-CN" altLang="en-US" b="0" i="0" dirty="0">
                <a:solidFill>
                  <a:srgbClr val="D1D5DB"/>
                </a:solidFill>
                <a:effectLst/>
                <a:latin typeface="Söhne"/>
              </a:rPr>
              <a:t>的特点在于它包含两个相互竞争的神经网络：生成器和判别器。</a:t>
            </a:r>
          </a:p>
          <a:p>
            <a:pPr algn="l">
              <a:buFont typeface="+mj-lt"/>
              <a:buAutoNum type="arabicPeriod"/>
            </a:pPr>
            <a:r>
              <a:rPr lang="zh-CN" altLang="en-US" b="0" i="0" dirty="0">
                <a:solidFill>
                  <a:srgbClr val="D1D5DB"/>
                </a:solidFill>
                <a:effectLst/>
                <a:latin typeface="Söhne"/>
              </a:rPr>
              <a:t>生成器的目标是生成与真实数据相似的新数据。尽可能生成能以假乱真的样本，使判别网络输出接近</a:t>
            </a:r>
            <a:r>
              <a:rPr lang="en-US" altLang="zh-CN" b="0" i="0" dirty="0">
                <a:solidFill>
                  <a:srgbClr val="D1D5DB"/>
                </a:solidFill>
                <a:effectLst/>
                <a:latin typeface="Söhne"/>
              </a:rPr>
              <a:t>0.5</a:t>
            </a:r>
            <a:r>
              <a:rPr lang="zh-CN" altLang="en-US" b="0" i="0" dirty="0">
                <a:solidFill>
                  <a:srgbClr val="D1D5DB"/>
                </a:solidFill>
                <a:effectLst/>
                <a:latin typeface="Söhne"/>
              </a:rPr>
              <a:t>（难以区分真假）。一旦被判别器发现假，生成器就会调整自己的参数使输出更真实</a:t>
            </a:r>
            <a:endParaRPr lang="en-US" altLang="zh-CN" b="0" i="0" dirty="0">
              <a:solidFill>
                <a:srgbClr val="D1D5DB"/>
              </a:solidFill>
              <a:effectLst/>
              <a:latin typeface="Söhne"/>
            </a:endParaRPr>
          </a:p>
          <a:p>
            <a:pPr algn="l">
              <a:buFont typeface="+mj-lt"/>
              <a:buAutoNum type="arabicPeriod"/>
            </a:pPr>
            <a:r>
              <a:rPr lang="zh-CN" altLang="en-US" b="0" i="0" dirty="0">
                <a:solidFill>
                  <a:srgbClr val="D1D5DB"/>
                </a:solidFill>
                <a:effectLst/>
                <a:latin typeface="Söhne"/>
              </a:rPr>
              <a:t>判别器的任务是区分生成器生成的数据和真实训练数据。判断输入数据是来自真是样本集还是生成样本集，如真输出</a:t>
            </a:r>
            <a:r>
              <a:rPr lang="en-US" altLang="zh-CN" b="0" i="0" dirty="0">
                <a:solidFill>
                  <a:srgbClr val="D1D5DB"/>
                </a:solidFill>
                <a:effectLst/>
                <a:latin typeface="Söhne"/>
              </a:rPr>
              <a:t>1</a:t>
            </a:r>
            <a:r>
              <a:rPr lang="zh-CN" altLang="en-US" b="0" i="0" dirty="0">
                <a:solidFill>
                  <a:srgbClr val="D1D5DB"/>
                </a:solidFill>
                <a:effectLst/>
                <a:latin typeface="Söhne"/>
              </a:rPr>
              <a:t>，如假输出</a:t>
            </a:r>
            <a:r>
              <a:rPr lang="en-US" altLang="zh-CN" b="0" i="0" dirty="0">
                <a:solidFill>
                  <a:srgbClr val="D1D5DB"/>
                </a:solidFill>
                <a:effectLst/>
                <a:latin typeface="Söhne"/>
              </a:rPr>
              <a:t>0</a:t>
            </a:r>
            <a:r>
              <a:rPr lang="zh-CN" altLang="en-US" b="0" i="0" dirty="0">
                <a:solidFill>
                  <a:srgbClr val="D1D5DB"/>
                </a:solidFill>
                <a:effectLst/>
                <a:latin typeface="Söhne"/>
              </a:rPr>
              <a:t>。生成器成功骗过判别器，则跳转判别器参数使检测能力更强。</a:t>
            </a:r>
          </a:p>
          <a:p>
            <a:pPr algn="l">
              <a:buFont typeface="+mj-lt"/>
              <a:buAutoNum type="arabicPeriod"/>
            </a:pPr>
            <a:r>
              <a:rPr lang="zh-CN" altLang="en-US" b="1" i="0" dirty="0">
                <a:solidFill>
                  <a:srgbClr val="D1D5DB"/>
                </a:solidFill>
                <a:effectLst/>
                <a:latin typeface="Söhne"/>
              </a:rPr>
              <a:t>对抗训练：</a:t>
            </a:r>
            <a:r>
              <a:rPr lang="zh-CN" altLang="en-US" b="0" i="0" dirty="0">
                <a:solidFill>
                  <a:srgbClr val="D1D5DB"/>
                </a:solidFill>
                <a:effectLst/>
                <a:latin typeface="Söhne"/>
              </a:rPr>
              <a:t> </a:t>
            </a:r>
            <a:r>
              <a:rPr lang="en-US" altLang="zh-CN" b="0" i="0" dirty="0">
                <a:solidFill>
                  <a:srgbClr val="D1D5DB"/>
                </a:solidFill>
                <a:effectLst/>
                <a:latin typeface="Söhne"/>
              </a:rPr>
              <a:t>GAN </a:t>
            </a:r>
            <a:r>
              <a:rPr lang="zh-CN" altLang="en-US" b="0" i="0" dirty="0">
                <a:solidFill>
                  <a:srgbClr val="D1D5DB"/>
                </a:solidFill>
                <a:effectLst/>
                <a:latin typeface="Söhne"/>
              </a:rPr>
              <a:t>的训练过程是一个对抗的过程。生成器和判别器相互竞争，通过不断优化它们的参数，使得生成器生成的数据越来越逼真，而判别器更难区分生成的数据和真实数据。</a:t>
            </a:r>
          </a:p>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6</a:t>
            </a:fld>
            <a:endParaRPr lang="zh-SG" altLang="en-US"/>
          </a:p>
        </p:txBody>
      </p:sp>
    </p:spTree>
    <p:extLst>
      <p:ext uri="{BB962C8B-B14F-4D97-AF65-F5344CB8AC3E}">
        <p14:creationId xmlns:p14="http://schemas.microsoft.com/office/powerpoint/2010/main" val="786126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我这段时间还学习了一些恶意代码相关的一些知识</a:t>
            </a:r>
            <a:endParaRPr lang="en-US" altLang="zh-CN" dirty="0"/>
          </a:p>
          <a:p>
            <a:r>
              <a:rPr lang="zh-CN" altLang="en-US" dirty="0"/>
              <a:t>常见恶意代码行为</a:t>
            </a:r>
          </a:p>
          <a:p>
            <a:r>
              <a:rPr lang="en-US" altLang="zh-CN" dirty="0"/>
              <a:t>- </a:t>
            </a:r>
            <a:r>
              <a:rPr lang="zh-CN" altLang="en-US" dirty="0"/>
              <a:t>下载器、启动器：从网络下载运行恶意代码</a:t>
            </a:r>
          </a:p>
          <a:p>
            <a:r>
              <a:rPr lang="en-US" altLang="zh-CN" dirty="0"/>
              <a:t>- </a:t>
            </a:r>
            <a:r>
              <a:rPr lang="zh-CN" altLang="en-US" dirty="0"/>
              <a:t>后门</a:t>
            </a:r>
          </a:p>
          <a:p>
            <a:r>
              <a:rPr lang="en-US" altLang="zh-CN" dirty="0"/>
              <a:t>- </a:t>
            </a:r>
            <a:r>
              <a:rPr lang="zh-CN" altLang="en-US" dirty="0"/>
              <a:t>登录凭证窃密器</a:t>
            </a:r>
          </a:p>
          <a:p>
            <a:r>
              <a:rPr lang="en-US" altLang="zh-CN" dirty="0"/>
              <a:t>- </a:t>
            </a:r>
            <a:r>
              <a:rPr lang="zh-CN" altLang="en-US" dirty="0"/>
              <a:t>存活机制</a:t>
            </a:r>
          </a:p>
          <a:p>
            <a:r>
              <a:rPr lang="en-US" altLang="zh-CN" dirty="0"/>
              <a:t>- </a:t>
            </a:r>
            <a:r>
              <a:rPr lang="zh-CN" altLang="en-US" dirty="0"/>
              <a:t>提权</a:t>
            </a:r>
          </a:p>
          <a:p>
            <a:r>
              <a:rPr lang="en-US" altLang="zh-CN" dirty="0"/>
              <a:t>- </a:t>
            </a:r>
            <a:r>
              <a:rPr lang="zh-CN" altLang="en-US" dirty="0"/>
              <a:t>隐藏踪迹</a:t>
            </a:r>
            <a:endParaRPr lang="en-US" altLang="zh-CN" dirty="0"/>
          </a:p>
          <a:p>
            <a:endParaRPr lang="en-US" altLang="zh-CN" dirty="0"/>
          </a:p>
          <a:p>
            <a:r>
              <a:rPr lang="en-US" altLang="zh-CN" dirty="0"/>
              <a:t>01.</a:t>
            </a:r>
            <a:r>
              <a:rPr lang="zh-CN" altLang="en-US" dirty="0"/>
              <a:t>静态分析技术：</a:t>
            </a:r>
            <a:endParaRPr lang="en-US" altLang="zh-CN" dirty="0"/>
          </a:p>
          <a:p>
            <a:r>
              <a:rPr lang="en-US" altLang="zh-CN" dirty="0"/>
              <a:t>Windows</a:t>
            </a:r>
            <a:r>
              <a:rPr lang="zh-CN" altLang="en-US" dirty="0"/>
              <a:t>系统的静态分析一般是分析</a:t>
            </a:r>
            <a:r>
              <a:rPr lang="en-US" altLang="zh-CN" dirty="0"/>
              <a:t>PE</a:t>
            </a:r>
            <a:r>
              <a:rPr lang="zh-CN" altLang="en-US" dirty="0"/>
              <a:t>文件</a:t>
            </a:r>
            <a:endParaRPr lang="en-US" altLang="zh-CN" dirty="0"/>
          </a:p>
          <a:p>
            <a:r>
              <a:rPr lang="zh-CN" altLang="en-US" dirty="0"/>
              <a:t>限制静态分析的因素</a:t>
            </a:r>
          </a:p>
          <a:p>
            <a:r>
              <a:rPr lang="en-US" altLang="zh-CN" dirty="0"/>
              <a:t>- </a:t>
            </a:r>
            <a:r>
              <a:rPr lang="zh-CN" altLang="en-US" dirty="0"/>
              <a:t>加壳：软件压缩、加密或其他方式破坏程序主体，程序运行时才会自动解包开始执行，很明显绕过加壳的方法就是动态检测技术</a:t>
            </a:r>
          </a:p>
          <a:p>
            <a:r>
              <a:rPr lang="en-US" altLang="zh-CN" dirty="0"/>
              <a:t>- </a:t>
            </a:r>
            <a:r>
              <a:rPr lang="zh-CN" altLang="en-US" dirty="0"/>
              <a:t>资源混淆：混淆字符串、图形图像等资源存储在磁盘上的方式，程序运行时才将其还原</a:t>
            </a:r>
          </a:p>
          <a:p>
            <a:r>
              <a:rPr lang="en-US" altLang="zh-CN" dirty="0"/>
              <a:t>- </a:t>
            </a:r>
            <a:r>
              <a:rPr lang="zh-CN" altLang="en-US" dirty="0"/>
              <a:t>反汇编：</a:t>
            </a:r>
          </a:p>
          <a:p>
            <a:r>
              <a:rPr lang="en-US" altLang="zh-CN" dirty="0"/>
              <a:t>- </a:t>
            </a:r>
            <a:r>
              <a:rPr lang="zh-CN" altLang="en-US" dirty="0"/>
              <a:t>动态下载数据：从外部服务器获取数据和代码</a:t>
            </a:r>
            <a:endParaRPr lang="en-US" altLang="zh-CN" dirty="0"/>
          </a:p>
          <a:p>
            <a:r>
              <a:rPr lang="en-US" altLang="zh-CN" dirty="0"/>
              <a:t>02.</a:t>
            </a:r>
            <a:r>
              <a:rPr lang="zh-CN" altLang="en-US" dirty="0"/>
              <a:t>动态分析技术：</a:t>
            </a:r>
            <a:endParaRPr lang="en-US" altLang="zh-CN" dirty="0"/>
          </a:p>
          <a:p>
            <a:r>
              <a:rPr lang="zh-CN" altLang="en-US" dirty="0"/>
              <a:t>使用沙箱检查运行时刻的内部状态，包括：</a:t>
            </a:r>
          </a:p>
          <a:p>
            <a:r>
              <a:rPr lang="en-US" altLang="zh-CN" dirty="0"/>
              <a:t>- </a:t>
            </a:r>
            <a:r>
              <a:rPr lang="zh-CN" altLang="en-US" dirty="0"/>
              <a:t>分析文件摘要（文件名，日期，</a:t>
            </a:r>
            <a:r>
              <a:rPr lang="en-US" altLang="zh-CN" dirty="0"/>
              <a:t>md5</a:t>
            </a:r>
            <a:r>
              <a:rPr lang="zh-CN" altLang="en-US" dirty="0"/>
              <a:t>、</a:t>
            </a:r>
            <a:r>
              <a:rPr lang="en-US" altLang="zh-CN" dirty="0" err="1"/>
              <a:t>shaXXX</a:t>
            </a:r>
            <a:r>
              <a:rPr lang="zh-CN" altLang="en-US" dirty="0"/>
              <a:t>（哈希算法生成的哈希值））</a:t>
            </a:r>
          </a:p>
          <a:p>
            <a:r>
              <a:rPr lang="en-US" altLang="zh-CN" dirty="0"/>
              <a:t>- </a:t>
            </a:r>
            <a:r>
              <a:rPr lang="zh-CN" altLang="en-US" dirty="0"/>
              <a:t>文件活动</a:t>
            </a:r>
          </a:p>
          <a:p>
            <a:r>
              <a:rPr lang="en-US" altLang="zh-CN" dirty="0"/>
              <a:t>- </a:t>
            </a:r>
            <a:r>
              <a:rPr lang="zh-CN" altLang="en-US" dirty="0"/>
              <a:t>互斥量创建</a:t>
            </a:r>
          </a:p>
          <a:p>
            <a:r>
              <a:rPr lang="en-US" altLang="zh-CN" dirty="0"/>
              <a:t>- </a:t>
            </a:r>
            <a:r>
              <a:rPr lang="zh-CN" altLang="en-US" dirty="0"/>
              <a:t>注册表和更改系统配置</a:t>
            </a:r>
          </a:p>
          <a:p>
            <a:r>
              <a:rPr lang="en-US" altLang="zh-CN" dirty="0"/>
              <a:t>- </a:t>
            </a:r>
            <a:r>
              <a:rPr lang="zh-CN" altLang="en-US" dirty="0"/>
              <a:t>网络行为</a:t>
            </a:r>
          </a:p>
          <a:p>
            <a:r>
              <a:rPr lang="en-US" altLang="zh-CN" dirty="0"/>
              <a:t>- </a:t>
            </a:r>
            <a:r>
              <a:rPr lang="en-US" altLang="zh-CN" dirty="0" err="1"/>
              <a:t>api</a:t>
            </a:r>
            <a:r>
              <a:rPr lang="zh-CN" altLang="en-US" dirty="0"/>
              <a:t>调用</a:t>
            </a:r>
          </a:p>
        </p:txBody>
      </p:sp>
      <p:sp>
        <p:nvSpPr>
          <p:cNvPr id="4" name="灯片编号占位符 3"/>
          <p:cNvSpPr>
            <a:spLocks noGrp="1"/>
          </p:cNvSpPr>
          <p:nvPr>
            <p:ph type="sldNum" sz="quarter" idx="5"/>
          </p:nvPr>
        </p:nvSpPr>
        <p:spPr/>
        <p:txBody>
          <a:bodyPr/>
          <a:lstStyle/>
          <a:p>
            <a:fld id="{5BAB93CE-5124-4277-BBE8-F7735A1952C7}" type="slidenum">
              <a:rPr lang="zh-SG" altLang="en-US" smtClean="0"/>
              <a:t>7</a:t>
            </a:fld>
            <a:endParaRPr lang="zh-SG" altLang="en-US"/>
          </a:p>
        </p:txBody>
      </p:sp>
    </p:spTree>
    <p:extLst>
      <p:ext uri="{BB962C8B-B14F-4D97-AF65-F5344CB8AC3E}">
        <p14:creationId xmlns:p14="http://schemas.microsoft.com/office/powerpoint/2010/main" val="234201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8</a:t>
            </a:fld>
            <a:endParaRPr lang="zh-SG"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计算机研究与发展 上的 基于人工智能的物联网恶意代码检测综述</a:t>
            </a:r>
            <a:endParaRPr lang="en-US" altLang="zh-CN" dirty="0"/>
          </a:p>
          <a:p>
            <a:endParaRPr lang="en-US" altLang="zh-CN" dirty="0"/>
          </a:p>
          <a:p>
            <a:r>
              <a:rPr lang="zh-CN" altLang="en-US" dirty="0"/>
              <a:t>参考文献</a:t>
            </a:r>
            <a:r>
              <a:rPr lang="en-US" altLang="zh-CN" dirty="0"/>
              <a:t>129</a:t>
            </a:r>
            <a:r>
              <a:rPr lang="zh-CN" altLang="en-US" dirty="0"/>
              <a:t>篇</a:t>
            </a:r>
          </a:p>
        </p:txBody>
      </p:sp>
      <p:sp>
        <p:nvSpPr>
          <p:cNvPr id="4" name="灯片编号占位符 3"/>
          <p:cNvSpPr>
            <a:spLocks noGrp="1"/>
          </p:cNvSpPr>
          <p:nvPr>
            <p:ph type="sldNum" sz="quarter" idx="5"/>
          </p:nvPr>
        </p:nvSpPr>
        <p:spPr/>
        <p:txBody>
          <a:bodyPr/>
          <a:lstStyle/>
          <a:p>
            <a:fld id="{5BAB93CE-5124-4277-BBE8-F7735A1952C7}" type="slidenum">
              <a:rPr lang="zh-SG" altLang="en-US" smtClean="0"/>
              <a:t>9</a:t>
            </a:fld>
            <a:endParaRPr lang="zh-SG" altLang="en-US"/>
          </a:p>
        </p:txBody>
      </p:sp>
    </p:spTree>
    <p:extLst>
      <p:ext uri="{BB962C8B-B14F-4D97-AF65-F5344CB8AC3E}">
        <p14:creationId xmlns:p14="http://schemas.microsoft.com/office/powerpoint/2010/main" val="571175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这篇综述</a:t>
            </a:r>
            <a:r>
              <a:rPr lang="zh-CN" altLang="en-US" b="0" i="0" dirty="0">
                <a:solidFill>
                  <a:srgbClr val="D1D5DB"/>
                </a:solidFill>
                <a:effectLst/>
                <a:latin typeface="Söhne"/>
              </a:rPr>
              <a:t>通过对</a:t>
            </a:r>
            <a:r>
              <a:rPr lang="en-US" altLang="zh-CN" b="0" i="0" dirty="0">
                <a:solidFill>
                  <a:srgbClr val="D1D5DB"/>
                </a:solidFill>
                <a:effectLst/>
                <a:latin typeface="Söhne"/>
              </a:rPr>
              <a:t>2018</a:t>
            </a:r>
            <a:r>
              <a:rPr lang="zh-CN" altLang="en-US" b="0" i="0" dirty="0">
                <a:solidFill>
                  <a:srgbClr val="D1D5DB"/>
                </a:solidFill>
                <a:effectLst/>
                <a:latin typeface="Söhne"/>
              </a:rPr>
              <a:t>年以来在网络与信息安全领域顶级会议和期刊上发表的物联网恶意代码检测相关研究的调研，详细分析了这些研究工作的问题、贡献、采用的机器学习和深度学习算法、物联网恶意代码数据集以及检测效果。然后这篇综述研究提出了一种新的分类方法，从物联网检测研究的主要动机的角度出发，区分了两大类研究，一类侧重于解决物联网设备特有的架构和资源限制引发的恶意代码检测挑战，另一类致力于提高检测模型的性能（准确率）。</a:t>
            </a:r>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10</a:t>
            </a:fld>
            <a:endParaRPr lang="zh-SG" altLang="en-US"/>
          </a:p>
        </p:txBody>
      </p:sp>
    </p:spTree>
    <p:extLst>
      <p:ext uri="{BB962C8B-B14F-4D97-AF65-F5344CB8AC3E}">
        <p14:creationId xmlns:p14="http://schemas.microsoft.com/office/powerpoint/2010/main" val="2261218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bg>
      <p:bgPr>
        <a:solidFill>
          <a:schemeClr val="bg2"/>
        </a:solidFill>
        <a:effectLst/>
      </p:bgPr>
    </p:bg>
    <p:spTree>
      <p:nvGrpSpPr>
        <p:cNvPr id="1" name=""/>
        <p:cNvGrpSpPr/>
        <p:nvPr/>
      </p:nvGrpSpPr>
      <p:grpSpPr>
        <a:xfrm>
          <a:off x="0" y="0"/>
          <a:ext cx="0" cy="0"/>
          <a:chOff x="0" y="0"/>
          <a:chExt cx="0" cy="0"/>
        </a:xfrm>
      </p:grpSpPr>
      <p:pic>
        <p:nvPicPr>
          <p:cNvPr id="6" name="图片 5" descr="绿色的叶子&#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l="435" b="15992"/>
          <a:stretch>
            <a:fillRect/>
          </a:stretch>
        </p:blipFill>
        <p:spPr>
          <a:xfrm>
            <a:off x="0" y="1"/>
            <a:ext cx="12192000" cy="6857999"/>
          </a:xfrm>
          <a:prstGeom prst="rect">
            <a:avLst/>
          </a:prstGeom>
        </p:spPr>
      </p:pic>
      <p:grpSp>
        <p:nvGrpSpPr>
          <p:cNvPr id="4" name="组合 3"/>
          <p:cNvGrpSpPr/>
          <p:nvPr userDrawn="1"/>
        </p:nvGrpSpPr>
        <p:grpSpPr>
          <a:xfrm>
            <a:off x="-26635" y="-5137"/>
            <a:ext cx="12245271" cy="6868275"/>
            <a:chOff x="-1" y="0"/>
            <a:chExt cx="12245271" cy="6868275"/>
          </a:xfrm>
        </p:grpSpPr>
        <p:sp>
          <p:nvSpPr>
            <p:cNvPr id="22" name="任意多边形: 形状 21"/>
            <p:cNvSpPr/>
            <p:nvPr userDrawn="1">
              <p:custDataLst>
                <p:tags r:id="rId1"/>
              </p:custDataLst>
            </p:nvPr>
          </p:nvSpPr>
          <p:spPr>
            <a:xfrm flipH="1">
              <a:off x="-1" y="5137"/>
              <a:ext cx="9173817" cy="6858000"/>
            </a:xfrm>
            <a:custGeom>
              <a:avLst/>
              <a:gdLst>
                <a:gd name="connsiteX0" fmla="*/ 9215065 w 9215065"/>
                <a:gd name="connsiteY0" fmla="*/ 0 h 6858000"/>
                <a:gd name="connsiteX1" fmla="*/ 0 w 9215065"/>
                <a:gd name="connsiteY1" fmla="*/ 0 h 6858000"/>
                <a:gd name="connsiteX2" fmla="*/ 1149654 w 9215065"/>
                <a:gd name="connsiteY2" fmla="*/ 6858000 h 6858000"/>
                <a:gd name="connsiteX3" fmla="*/ 9215065 w 921506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15065" h="6858000">
                  <a:moveTo>
                    <a:pt x="9215065" y="0"/>
                  </a:moveTo>
                  <a:lnTo>
                    <a:pt x="0" y="0"/>
                  </a:lnTo>
                  <a:lnTo>
                    <a:pt x="1149654" y="6858000"/>
                  </a:lnTo>
                  <a:lnTo>
                    <a:pt x="9215065"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7" name="任意多边形: 形状 16"/>
            <p:cNvSpPr/>
            <p:nvPr userDrawn="1">
              <p:custDataLst>
                <p:tags r:id="rId2"/>
              </p:custDataLst>
            </p:nvPr>
          </p:nvSpPr>
          <p:spPr>
            <a:xfrm flipH="1">
              <a:off x="8004747" y="0"/>
              <a:ext cx="4240523" cy="6868275"/>
            </a:xfrm>
            <a:custGeom>
              <a:avLst/>
              <a:gdLst>
                <a:gd name="connsiteX0" fmla="*/ 0 w 5083169"/>
                <a:gd name="connsiteY0" fmla="*/ 0 h 6846828"/>
                <a:gd name="connsiteX1" fmla="*/ 3527537 w 5083169"/>
                <a:gd name="connsiteY1" fmla="*/ 0 h 6846828"/>
                <a:gd name="connsiteX2" fmla="*/ 5083169 w 5083169"/>
                <a:gd name="connsiteY2" fmla="*/ 6846828 h 6846828"/>
                <a:gd name="connsiteX3" fmla="*/ 0 w 5083169"/>
                <a:gd name="connsiteY3" fmla="*/ 6846828 h 6846828"/>
                <a:gd name="connsiteX0-1" fmla="*/ 0 w 4867882"/>
                <a:gd name="connsiteY0-2" fmla="*/ 0 h 6857103"/>
                <a:gd name="connsiteX1-3" fmla="*/ 3527537 w 4867882"/>
                <a:gd name="connsiteY1-4" fmla="*/ 0 h 6857103"/>
                <a:gd name="connsiteX2-5" fmla="*/ 4867882 w 4867882"/>
                <a:gd name="connsiteY2-6" fmla="*/ 6857103 h 6857103"/>
                <a:gd name="connsiteX3-7" fmla="*/ 0 w 4867882"/>
                <a:gd name="connsiteY3-8" fmla="*/ 6846828 h 6857103"/>
                <a:gd name="connsiteX4" fmla="*/ 0 w 4867882"/>
                <a:gd name="connsiteY4" fmla="*/ 0 h 6857103"/>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4867882" h="6857103">
                  <a:moveTo>
                    <a:pt x="0" y="0"/>
                  </a:moveTo>
                  <a:lnTo>
                    <a:pt x="3527537" y="0"/>
                  </a:lnTo>
                  <a:lnTo>
                    <a:pt x="4867882" y="6857103"/>
                  </a:lnTo>
                  <a:lnTo>
                    <a:pt x="0" y="6846828"/>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pic>
        <p:nvPicPr>
          <p:cNvPr id="43" name="图片 42" descr="绿色的叶子&#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l="3330" t="7870" r="2895" b="23862"/>
          <a:stretch>
            <a:fillRect/>
          </a:stretch>
        </p:blipFill>
        <p:spPr>
          <a:xfrm>
            <a:off x="376027" y="655081"/>
            <a:ext cx="11482939" cy="5573027"/>
          </a:xfrm>
          <a:custGeom>
            <a:avLst/>
            <a:gdLst>
              <a:gd name="connsiteX0" fmla="*/ 0 w 11482939"/>
              <a:gd name="connsiteY0" fmla="*/ 0 h 5573027"/>
              <a:gd name="connsiteX1" fmla="*/ 11482939 w 11482939"/>
              <a:gd name="connsiteY1" fmla="*/ 0 h 5573027"/>
              <a:gd name="connsiteX2" fmla="*/ 11482939 w 11482939"/>
              <a:gd name="connsiteY2" fmla="*/ 5573027 h 5573027"/>
              <a:gd name="connsiteX3" fmla="*/ 0 w 11482939"/>
              <a:gd name="connsiteY3" fmla="*/ 5573027 h 5573027"/>
            </a:gdLst>
            <a:ahLst/>
            <a:cxnLst>
              <a:cxn ang="0">
                <a:pos x="connsiteX0" y="connsiteY0"/>
              </a:cxn>
              <a:cxn ang="0">
                <a:pos x="connsiteX1" y="connsiteY1"/>
              </a:cxn>
              <a:cxn ang="0">
                <a:pos x="connsiteX2" y="connsiteY2"/>
              </a:cxn>
              <a:cxn ang="0">
                <a:pos x="connsiteX3" y="connsiteY3"/>
              </a:cxn>
            </a:cxnLst>
            <a:rect l="l" t="t" r="r" b="b"/>
            <a:pathLst>
              <a:path w="11482939" h="5573027">
                <a:moveTo>
                  <a:pt x="0" y="0"/>
                </a:moveTo>
                <a:lnTo>
                  <a:pt x="11482939" y="0"/>
                </a:lnTo>
                <a:lnTo>
                  <a:pt x="11482939" y="5573027"/>
                </a:lnTo>
                <a:lnTo>
                  <a:pt x="0" y="5573027"/>
                </a:lnTo>
                <a:close/>
              </a:path>
            </a:pathLst>
          </a:custGeom>
        </p:spPr>
      </p:pic>
      <p:grpSp>
        <p:nvGrpSpPr>
          <p:cNvPr id="13" name="组合 12"/>
          <p:cNvGrpSpPr/>
          <p:nvPr userDrawn="1"/>
        </p:nvGrpSpPr>
        <p:grpSpPr>
          <a:xfrm>
            <a:off x="333034" y="629893"/>
            <a:ext cx="11525932" cy="5598215"/>
            <a:chOff x="333034" y="629893"/>
            <a:chExt cx="11525932" cy="5598215"/>
          </a:xfrm>
        </p:grpSpPr>
        <p:grpSp>
          <p:nvGrpSpPr>
            <p:cNvPr id="12" name="组合 11"/>
            <p:cNvGrpSpPr/>
            <p:nvPr userDrawn="1"/>
          </p:nvGrpSpPr>
          <p:grpSpPr>
            <a:xfrm>
              <a:off x="333034" y="629893"/>
              <a:ext cx="11525932" cy="5598215"/>
              <a:chOff x="378745" y="1254695"/>
              <a:chExt cx="11525932" cy="5598215"/>
            </a:xfrm>
          </p:grpSpPr>
          <p:sp>
            <p:nvSpPr>
              <p:cNvPr id="41" name="任意多边形: 形状 40"/>
              <p:cNvSpPr/>
              <p:nvPr/>
            </p:nvSpPr>
            <p:spPr>
              <a:xfrm>
                <a:off x="378745" y="1254695"/>
                <a:ext cx="8729396" cy="5588000"/>
              </a:xfrm>
              <a:custGeom>
                <a:avLst/>
                <a:gdLst>
                  <a:gd name="connsiteX0" fmla="*/ 0 w 8729396"/>
                  <a:gd name="connsiteY0" fmla="*/ 0 h 5588000"/>
                  <a:gd name="connsiteX1" fmla="*/ 8729396 w 8729396"/>
                  <a:gd name="connsiteY1" fmla="*/ 0 h 5588000"/>
                  <a:gd name="connsiteX2" fmla="*/ 7791939 w 8729396"/>
                  <a:gd name="connsiteY2" fmla="*/ 5588000 h 5588000"/>
                  <a:gd name="connsiteX3" fmla="*/ 0 w 8729396"/>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729396" h="5588000">
                    <a:moveTo>
                      <a:pt x="0" y="0"/>
                    </a:moveTo>
                    <a:lnTo>
                      <a:pt x="8729396" y="0"/>
                    </a:lnTo>
                    <a:lnTo>
                      <a:pt x="7791939" y="5588000"/>
                    </a:lnTo>
                    <a:lnTo>
                      <a:pt x="0" y="5588000"/>
                    </a:lnTo>
                    <a:close/>
                  </a:path>
                </a:pathLst>
              </a:custGeom>
              <a:solidFill>
                <a:schemeClr val="bg2">
                  <a:alpha val="96000"/>
                </a:schemeClr>
              </a:solidFill>
              <a:ln w="31750"/>
              <a:effectLst>
                <a:outerShdw blurRad="1270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cs typeface="+mn-ea"/>
                  <a:sym typeface="+mn-lt"/>
                </a:endParaRPr>
              </a:p>
            </p:txBody>
          </p:sp>
          <p:sp>
            <p:nvSpPr>
              <p:cNvPr id="20" name="任意多边形: 形状 19"/>
              <p:cNvSpPr/>
              <p:nvPr/>
            </p:nvSpPr>
            <p:spPr>
              <a:xfrm flipH="1">
                <a:off x="8170684" y="1264876"/>
                <a:ext cx="3733993" cy="5588034"/>
              </a:xfrm>
              <a:custGeom>
                <a:avLst/>
                <a:gdLst>
                  <a:gd name="connsiteX0" fmla="*/ 0 w 4456252"/>
                  <a:gd name="connsiteY0" fmla="*/ 5588000 h 5588000"/>
                  <a:gd name="connsiteX1" fmla="*/ 1278410 w 4456252"/>
                  <a:gd name="connsiteY1" fmla="*/ 0 h 5588000"/>
                  <a:gd name="connsiteX2" fmla="*/ 3177842 w 4456252"/>
                  <a:gd name="connsiteY2" fmla="*/ 0 h 5588000"/>
                  <a:gd name="connsiteX3" fmla="*/ 4456252 w 4456252"/>
                  <a:gd name="connsiteY3" fmla="*/ 5588000 h 5588000"/>
                  <a:gd name="connsiteX4" fmla="*/ 0 w 4456252"/>
                  <a:gd name="connsiteY4" fmla="*/ 5588000 h 5588000"/>
                  <a:gd name="connsiteX0-1" fmla="*/ 4456252 w 4547692"/>
                  <a:gd name="connsiteY0-2" fmla="*/ 5588000 h 5679440"/>
                  <a:gd name="connsiteX1-3" fmla="*/ 0 w 4547692"/>
                  <a:gd name="connsiteY1-4" fmla="*/ 5588000 h 5679440"/>
                  <a:gd name="connsiteX2-5" fmla="*/ 1278410 w 4547692"/>
                  <a:gd name="connsiteY2-6" fmla="*/ 0 h 5679440"/>
                  <a:gd name="connsiteX3-7" fmla="*/ 3177842 w 4547692"/>
                  <a:gd name="connsiteY3-8" fmla="*/ 0 h 5679440"/>
                  <a:gd name="connsiteX4-9" fmla="*/ 4547692 w 4547692"/>
                  <a:gd name="connsiteY4-10" fmla="*/ 5679440 h 5679440"/>
                  <a:gd name="connsiteX0-11" fmla="*/ 4456252 w 4456252"/>
                  <a:gd name="connsiteY0-12" fmla="*/ 5588000 h 5588000"/>
                  <a:gd name="connsiteX1-13" fmla="*/ 0 w 4456252"/>
                  <a:gd name="connsiteY1-14" fmla="*/ 5588000 h 5588000"/>
                  <a:gd name="connsiteX2-15" fmla="*/ 1278410 w 4456252"/>
                  <a:gd name="connsiteY2-16" fmla="*/ 0 h 5588000"/>
                  <a:gd name="connsiteX3-17" fmla="*/ 3177842 w 4456252"/>
                  <a:gd name="connsiteY3-18" fmla="*/ 0 h 5588000"/>
                  <a:gd name="connsiteX0-19" fmla="*/ 4503209 w 4503209"/>
                  <a:gd name="connsiteY0-20" fmla="*/ 5588000 h 5588000"/>
                  <a:gd name="connsiteX1-21" fmla="*/ 46957 w 4503209"/>
                  <a:gd name="connsiteY1-22" fmla="*/ 5588000 h 5588000"/>
                  <a:gd name="connsiteX2-23" fmla="*/ 0 w 4503209"/>
                  <a:gd name="connsiteY2-24" fmla="*/ 61645 h 5588000"/>
                  <a:gd name="connsiteX3-25" fmla="*/ 3224799 w 4503209"/>
                  <a:gd name="connsiteY3-26" fmla="*/ 0 h 5588000"/>
                  <a:gd name="connsiteX0-27" fmla="*/ 4503209 w 4503209"/>
                  <a:gd name="connsiteY0-28" fmla="*/ 5588000 h 5588000"/>
                  <a:gd name="connsiteX1-29" fmla="*/ 46957 w 4503209"/>
                  <a:gd name="connsiteY1-30" fmla="*/ 5588000 h 5588000"/>
                  <a:gd name="connsiteX2-31" fmla="*/ 0 w 4503209"/>
                  <a:gd name="connsiteY2-32" fmla="*/ 10275 h 5588000"/>
                  <a:gd name="connsiteX3-33" fmla="*/ 3224799 w 4503209"/>
                  <a:gd name="connsiteY3-34" fmla="*/ 0 h 5588000"/>
                  <a:gd name="connsiteX0-35" fmla="*/ 4311842 w 4311842"/>
                  <a:gd name="connsiteY0-36" fmla="*/ 5588000 h 5588000"/>
                  <a:gd name="connsiteX1-37" fmla="*/ 46957 w 4311842"/>
                  <a:gd name="connsiteY1-38" fmla="*/ 5588000 h 5588000"/>
                  <a:gd name="connsiteX2-39" fmla="*/ 0 w 4311842"/>
                  <a:gd name="connsiteY2-40" fmla="*/ 10275 h 5588000"/>
                  <a:gd name="connsiteX3-41" fmla="*/ 3224799 w 4311842"/>
                  <a:gd name="connsiteY3-42" fmla="*/ 0 h 5588000"/>
                  <a:gd name="connsiteX0-43" fmla="*/ 4265561 w 4265561"/>
                  <a:gd name="connsiteY0-44" fmla="*/ 5588000 h 5588000"/>
                  <a:gd name="connsiteX1-45" fmla="*/ 46957 w 4265561"/>
                  <a:gd name="connsiteY1-46" fmla="*/ 5588000 h 5588000"/>
                  <a:gd name="connsiteX2-47" fmla="*/ 0 w 4265561"/>
                  <a:gd name="connsiteY2-48" fmla="*/ 10275 h 5588000"/>
                  <a:gd name="connsiteX3-49" fmla="*/ 3224799 w 4265561"/>
                  <a:gd name="connsiteY3-50" fmla="*/ 0 h 5588000"/>
                  <a:gd name="connsiteX0-51" fmla="*/ 4265561 w 4265561"/>
                  <a:gd name="connsiteY0-52" fmla="*/ 5588000 h 5588000"/>
                  <a:gd name="connsiteX1-53" fmla="*/ 46957 w 4265561"/>
                  <a:gd name="connsiteY1-54" fmla="*/ 5588000 h 5588000"/>
                  <a:gd name="connsiteX2-55" fmla="*/ 0 w 4265561"/>
                  <a:gd name="connsiteY2-56" fmla="*/ 10275 h 5588000"/>
                  <a:gd name="connsiteX3-57" fmla="*/ 3194641 w 4265561"/>
                  <a:gd name="connsiteY3-58" fmla="*/ 0 h 5588000"/>
                </a:gdLst>
                <a:ahLst/>
                <a:cxnLst>
                  <a:cxn ang="0">
                    <a:pos x="connsiteX0-1" y="connsiteY0-2"/>
                  </a:cxn>
                  <a:cxn ang="0">
                    <a:pos x="connsiteX1-3" y="connsiteY1-4"/>
                  </a:cxn>
                  <a:cxn ang="0">
                    <a:pos x="connsiteX2-5" y="connsiteY2-6"/>
                  </a:cxn>
                  <a:cxn ang="0">
                    <a:pos x="connsiteX3-7" y="connsiteY3-8"/>
                  </a:cxn>
                </a:cxnLst>
                <a:rect l="l" t="t" r="r" b="b"/>
                <a:pathLst>
                  <a:path w="4265561" h="5588000">
                    <a:moveTo>
                      <a:pt x="4265561" y="5588000"/>
                    </a:moveTo>
                    <a:lnTo>
                      <a:pt x="46957" y="5588000"/>
                    </a:lnTo>
                    <a:lnTo>
                      <a:pt x="0" y="10275"/>
                    </a:lnTo>
                    <a:lnTo>
                      <a:pt x="3194641" y="0"/>
                    </a:lnTo>
                  </a:path>
                </a:pathLst>
              </a:custGeom>
              <a:solidFill>
                <a:schemeClr val="accent1">
                  <a:alpha val="9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cs typeface="+mn-ea"/>
                  <a:sym typeface="+mn-lt"/>
                </a:endParaRPr>
              </a:p>
            </p:txBody>
          </p:sp>
        </p:grpSp>
        <p:grpSp>
          <p:nvGrpSpPr>
            <p:cNvPr id="29" name="组合 28"/>
            <p:cNvGrpSpPr/>
            <p:nvPr userDrawn="1"/>
          </p:nvGrpSpPr>
          <p:grpSpPr>
            <a:xfrm flipH="1">
              <a:off x="10572502" y="5800567"/>
              <a:ext cx="966987" cy="152400"/>
              <a:chOff x="9774601" y="5660136"/>
              <a:chExt cx="966987" cy="152400"/>
            </a:xfrm>
          </p:grpSpPr>
          <p:sp>
            <p:nvSpPr>
              <p:cNvPr id="30" name="矩形 29"/>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组合 33"/>
            <p:cNvGrpSpPr/>
            <p:nvPr userDrawn="1"/>
          </p:nvGrpSpPr>
          <p:grpSpPr>
            <a:xfrm>
              <a:off x="664749" y="870774"/>
              <a:ext cx="966987" cy="152400"/>
              <a:chOff x="9800002" y="5660136"/>
              <a:chExt cx="966987" cy="152400"/>
            </a:xfrm>
          </p:grpSpPr>
          <p:sp>
            <p:nvSpPr>
              <p:cNvPr id="35" name="矩形 34"/>
              <p:cNvSpPr/>
              <p:nvPr/>
            </p:nvSpPr>
            <p:spPr>
              <a:xfrm>
                <a:off x="10071531"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p:cNvSpPr/>
              <p:nvPr/>
            </p:nvSpPr>
            <p:spPr>
              <a:xfrm>
                <a:off x="10343060"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p:cNvSpPr/>
              <p:nvPr/>
            </p:nvSpPr>
            <p:spPr>
              <a:xfrm>
                <a:off x="10614589"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p:cNvSpPr/>
              <p:nvPr/>
            </p:nvSpPr>
            <p:spPr>
              <a:xfrm>
                <a:off x="9800002"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solidFill>
          <a:schemeClr val="bg2"/>
        </a:solidFill>
        <a:effectLst/>
      </p:bgPr>
    </p:bg>
    <p:spTree>
      <p:nvGrpSpPr>
        <p:cNvPr id="1" name=""/>
        <p:cNvGrpSpPr/>
        <p:nvPr/>
      </p:nvGrpSpPr>
      <p:grpSpPr>
        <a:xfrm>
          <a:off x="0" y="0"/>
          <a:ext cx="0" cy="0"/>
          <a:chOff x="0" y="0"/>
          <a:chExt cx="0" cy="0"/>
        </a:xfrm>
      </p:grpSpPr>
      <p:pic>
        <p:nvPicPr>
          <p:cNvPr id="10" name="图片 9" descr="绿色的叶子&#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218" r="82" b="15992"/>
          <a:stretch>
            <a:fillRect/>
          </a:stretch>
        </p:blipFill>
        <p:spPr>
          <a:xfrm>
            <a:off x="-13318" y="1"/>
            <a:ext cx="12208526" cy="6857999"/>
          </a:xfrm>
          <a:prstGeom prst="rect">
            <a:avLst/>
          </a:prstGeom>
        </p:spPr>
      </p:pic>
      <p:sp>
        <p:nvSpPr>
          <p:cNvPr id="14" name="任意多边形: 形状 13"/>
          <p:cNvSpPr/>
          <p:nvPr userDrawn="1">
            <p:custDataLst>
              <p:tags r:id="rId1"/>
            </p:custData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11" name="图片 10" descr="绿色的叶子&#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b="19840"/>
          <a:stretch>
            <a:fillRect/>
          </a:stretch>
        </p:blipFill>
        <p:spPr>
          <a:xfrm>
            <a:off x="440077" y="406471"/>
            <a:ext cx="11311846" cy="6045058"/>
          </a:xfrm>
          <a:prstGeom prst="rect">
            <a:avLst/>
          </a:prstGeom>
        </p:spPr>
      </p:pic>
      <p:sp>
        <p:nvSpPr>
          <p:cNvPr id="16" name="矩形 15"/>
          <p:cNvSpPr/>
          <p:nvPr userDrawn="1"/>
        </p:nvSpPr>
        <p:spPr>
          <a:xfrm>
            <a:off x="440077" y="406471"/>
            <a:ext cx="11311846" cy="6045058"/>
          </a:xfrm>
          <a:prstGeom prst="rect">
            <a:avLst/>
          </a:prstGeom>
          <a:solidFill>
            <a:schemeClr val="bg1">
              <a:alpha val="95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
    <p:bg>
      <p:bgPr>
        <a:solidFill>
          <a:schemeClr val="bg2"/>
        </a:solidFill>
        <a:effectLst/>
      </p:bgPr>
    </p:bg>
    <p:spTree>
      <p:nvGrpSpPr>
        <p:cNvPr id="1" name=""/>
        <p:cNvGrpSpPr/>
        <p:nvPr/>
      </p:nvGrpSpPr>
      <p:grpSpPr>
        <a:xfrm>
          <a:off x="0" y="0"/>
          <a:ext cx="0" cy="0"/>
          <a:chOff x="0" y="0"/>
          <a:chExt cx="0" cy="0"/>
        </a:xfrm>
      </p:grpSpPr>
      <p:pic>
        <p:nvPicPr>
          <p:cNvPr id="17" name="图片 16" descr="绿色的叶子&#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l="435" b="15992"/>
          <a:stretch>
            <a:fillRect/>
          </a:stretch>
        </p:blipFill>
        <p:spPr>
          <a:xfrm>
            <a:off x="0" y="1"/>
            <a:ext cx="12192000" cy="6857999"/>
          </a:xfrm>
          <a:prstGeom prst="rect">
            <a:avLst/>
          </a:prstGeom>
        </p:spPr>
      </p:pic>
      <p:sp>
        <p:nvSpPr>
          <p:cNvPr id="7" name="任意多边形: 形状 6"/>
          <p:cNvSpPr/>
          <p:nvPr>
            <p:custDataLst>
              <p:tags r:id="rId1"/>
            </p:custDataLst>
          </p:nvPr>
        </p:nvSpPr>
        <p:spPr>
          <a:xfrm>
            <a:off x="2783540" y="0"/>
            <a:ext cx="9407061" cy="6858000"/>
          </a:xfrm>
          <a:custGeom>
            <a:avLst/>
            <a:gdLst>
              <a:gd name="connsiteX0" fmla="*/ 0 w 9407061"/>
              <a:gd name="connsiteY0" fmla="*/ 0 h 6858000"/>
              <a:gd name="connsiteX1" fmla="*/ 9407061 w 9407061"/>
              <a:gd name="connsiteY1" fmla="*/ 0 h 6858000"/>
              <a:gd name="connsiteX2" fmla="*/ 9407061 w 9407061"/>
              <a:gd name="connsiteY2" fmla="*/ 6858000 h 6858000"/>
              <a:gd name="connsiteX3" fmla="*/ 0 w 94070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07061" h="6858000">
                <a:moveTo>
                  <a:pt x="0" y="0"/>
                </a:moveTo>
                <a:lnTo>
                  <a:pt x="9407061" y="0"/>
                </a:lnTo>
                <a:lnTo>
                  <a:pt x="9407061"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任意多边形: 形状 11"/>
          <p:cNvSpPr/>
          <p:nvPr userDrawn="1"/>
        </p:nvSpPr>
        <p:spPr>
          <a:xfrm>
            <a:off x="0" y="0"/>
            <a:ext cx="6949440" cy="6858000"/>
          </a:xfrm>
          <a:custGeom>
            <a:avLst/>
            <a:gdLst>
              <a:gd name="connsiteX0" fmla="*/ 0 w 6949440"/>
              <a:gd name="connsiteY0" fmla="*/ 0 h 6858000"/>
              <a:gd name="connsiteX1" fmla="*/ 5234940 w 6949440"/>
              <a:gd name="connsiteY1" fmla="*/ 0 h 6858000"/>
              <a:gd name="connsiteX2" fmla="*/ 6949440 w 6949440"/>
              <a:gd name="connsiteY2" fmla="*/ 6858000 h 6858000"/>
              <a:gd name="connsiteX3" fmla="*/ 0 w 69494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49440" h="6858000">
                <a:moveTo>
                  <a:pt x="0" y="0"/>
                </a:moveTo>
                <a:lnTo>
                  <a:pt x="5234940" y="0"/>
                </a:lnTo>
                <a:lnTo>
                  <a:pt x="694944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 name="组合 1"/>
          <p:cNvGrpSpPr/>
          <p:nvPr userDrawn="1"/>
        </p:nvGrpSpPr>
        <p:grpSpPr>
          <a:xfrm>
            <a:off x="341086" y="359229"/>
            <a:ext cx="11509829" cy="6139543"/>
            <a:chOff x="341086" y="359229"/>
            <a:chExt cx="11509829" cy="6139543"/>
          </a:xfrm>
        </p:grpSpPr>
        <p:sp>
          <p:nvSpPr>
            <p:cNvPr id="11" name="矩形 10"/>
            <p:cNvSpPr/>
            <p:nvPr userDrawn="1"/>
          </p:nvSpPr>
          <p:spPr>
            <a:xfrm>
              <a:off x="341086" y="359229"/>
              <a:ext cx="11509829" cy="6139543"/>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flipH="1">
              <a:off x="10570977" y="6019903"/>
              <a:ext cx="966987" cy="152400"/>
              <a:chOff x="9774601" y="5660136"/>
              <a:chExt cx="966987" cy="152400"/>
            </a:xfrm>
          </p:grpSpPr>
          <p:sp>
            <p:nvSpPr>
              <p:cNvPr id="15" name="矩形 14"/>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标题 15"/>
          <p:cNvSpPr>
            <a:spLocks noGrp="1"/>
          </p:cNvSpPr>
          <p:nvPr>
            <p:ph type="title"/>
            <p:custDataLst>
              <p:tags r:id="rId2"/>
            </p:custDataLst>
          </p:nvPr>
        </p:nvSpPr>
        <p:spPr>
          <a:xfrm>
            <a:off x="680771" y="606890"/>
            <a:ext cx="4813123" cy="441964"/>
          </a:xfrm>
          <a:prstGeom prst="rect">
            <a:avLst/>
          </a:prstGeom>
        </p:spPr>
        <p:txBody>
          <a:bodyPr vert="horz" lIns="90170" tIns="46990" rIns="90170" bIns="46990" rtlCol="0" anchor="ctr" anchorCtr="0">
            <a:noAutofit/>
          </a:bodyPr>
          <a:lstStyle>
            <a:lvl1pPr>
              <a:defRPr lang="zh-CN" altLang="en-US" sz="2800" dirty="0">
                <a:solidFill>
                  <a:schemeClr val="accent1"/>
                </a:solidFill>
                <a:latin typeface="+mj-lt"/>
              </a:defRPr>
            </a:lvl1pPr>
          </a:lstStyle>
          <a:p>
            <a:r>
              <a:rPr lang="zh-CN" altLang="en-US" dirty="0"/>
              <a:t>单击此处编辑母版标题样式</a:t>
            </a:r>
          </a:p>
        </p:txBody>
      </p:sp>
      <p:sp>
        <p:nvSpPr>
          <p:cNvPr id="13" name="矩形 12"/>
          <p:cNvSpPr/>
          <p:nvPr userDrawn="1"/>
        </p:nvSpPr>
        <p:spPr>
          <a:xfrm>
            <a:off x="635052" y="631428"/>
            <a:ext cx="45719" cy="39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bg2"/>
        </a:solidFill>
        <a:effectLst/>
      </p:bgPr>
    </p:bg>
    <p:spTree>
      <p:nvGrpSpPr>
        <p:cNvPr id="1" name=""/>
        <p:cNvGrpSpPr/>
        <p:nvPr/>
      </p:nvGrpSpPr>
      <p:grpSpPr>
        <a:xfrm>
          <a:off x="0" y="0"/>
          <a:ext cx="0" cy="0"/>
          <a:chOff x="0" y="0"/>
          <a:chExt cx="0" cy="0"/>
        </a:xfrm>
      </p:grpSpPr>
      <p:pic>
        <p:nvPicPr>
          <p:cNvPr id="22" name="图片 21" descr="绿色的叶子&#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331" b="15992"/>
          <a:stretch>
            <a:fillRect/>
          </a:stretch>
        </p:blipFill>
        <p:spPr>
          <a:xfrm>
            <a:off x="-12700" y="1"/>
            <a:ext cx="12204700" cy="6857999"/>
          </a:xfrm>
          <a:prstGeom prst="rect">
            <a:avLst/>
          </a:prstGeom>
        </p:spPr>
      </p:pic>
      <p:grpSp>
        <p:nvGrpSpPr>
          <p:cNvPr id="2" name="组合 1"/>
          <p:cNvGrpSpPr/>
          <p:nvPr userDrawn="1"/>
        </p:nvGrpSpPr>
        <p:grpSpPr>
          <a:xfrm>
            <a:off x="0" y="0"/>
            <a:ext cx="12192000" cy="6858000"/>
            <a:chOff x="0" y="0"/>
            <a:chExt cx="12192000" cy="6858000"/>
          </a:xfrm>
        </p:grpSpPr>
        <p:sp>
          <p:nvSpPr>
            <p:cNvPr id="7" name="矩形 6"/>
            <p:cNvSpPr/>
            <p:nvPr>
              <p:custDataLst>
                <p:tags r:id="rId1"/>
              </p:custDataLst>
            </p:nvPr>
          </p:nvSpPr>
          <p:spPr>
            <a:xfrm>
              <a:off x="6096000" y="0"/>
              <a:ext cx="6096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矩形 11"/>
            <p:cNvSpPr/>
            <p:nvPr userDrawn="1"/>
          </p:nvSpPr>
          <p:spPr>
            <a:xfrm>
              <a:off x="0" y="0"/>
              <a:ext cx="6096000" cy="6858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 name="矩形 10"/>
          <p:cNvSpPr/>
          <p:nvPr userDrawn="1"/>
        </p:nvSpPr>
        <p:spPr>
          <a:xfrm>
            <a:off x="420431" y="395239"/>
            <a:ext cx="11351138" cy="6067522"/>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flipH="1">
            <a:off x="10241326" y="5715501"/>
            <a:ext cx="966987" cy="152400"/>
            <a:chOff x="9774601" y="5660136"/>
            <a:chExt cx="966987" cy="152400"/>
          </a:xfrm>
        </p:grpSpPr>
        <p:sp>
          <p:nvSpPr>
            <p:cNvPr id="18" name="矩形 17"/>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任意多边形: 形状 22"/>
          <p:cNvSpPr/>
          <p:nvPr userDrawn="1"/>
        </p:nvSpPr>
        <p:spPr>
          <a:xfrm>
            <a:off x="1029903" y="1645921"/>
            <a:ext cx="10178410" cy="3474720"/>
          </a:xfrm>
          <a:custGeom>
            <a:avLst/>
            <a:gdLst>
              <a:gd name="connsiteX0" fmla="*/ 0 w 10195560"/>
              <a:gd name="connsiteY0" fmla="*/ 0 h 3474720"/>
              <a:gd name="connsiteX1" fmla="*/ 10195560 w 10195560"/>
              <a:gd name="connsiteY1" fmla="*/ 0 h 3474720"/>
              <a:gd name="connsiteX2" fmla="*/ 10195560 w 10195560"/>
              <a:gd name="connsiteY2" fmla="*/ 1530157 h 3474720"/>
              <a:gd name="connsiteX3" fmla="*/ 9838314 w 10195560"/>
              <a:gd name="connsiteY3" fmla="*/ 1737360 h 3474720"/>
              <a:gd name="connsiteX4" fmla="*/ 10195560 w 10195560"/>
              <a:gd name="connsiteY4" fmla="*/ 1944562 h 3474720"/>
              <a:gd name="connsiteX5" fmla="*/ 10195560 w 10195560"/>
              <a:gd name="connsiteY5" fmla="*/ 3474720 h 3474720"/>
              <a:gd name="connsiteX6" fmla="*/ 0 w 10195560"/>
              <a:gd name="connsiteY6" fmla="*/ 347472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5560" h="3474720">
                <a:moveTo>
                  <a:pt x="0" y="0"/>
                </a:moveTo>
                <a:lnTo>
                  <a:pt x="10195560" y="0"/>
                </a:lnTo>
                <a:lnTo>
                  <a:pt x="10195560" y="1530157"/>
                </a:lnTo>
                <a:lnTo>
                  <a:pt x="9838314" y="1737360"/>
                </a:lnTo>
                <a:lnTo>
                  <a:pt x="10195560" y="1944562"/>
                </a:lnTo>
                <a:lnTo>
                  <a:pt x="10195560" y="3474720"/>
                </a:lnTo>
                <a:lnTo>
                  <a:pt x="0" y="34747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dirty="0">
              <a:solidFill>
                <a:schemeClr val="bg1"/>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3Column_Red">
    <p:bg>
      <p:bgPr>
        <a:solidFill>
          <a:schemeClr val="bg1"/>
        </a:solidFill>
        <a:effectLst/>
      </p:bgPr>
    </p:bg>
    <p:spTree>
      <p:nvGrpSpPr>
        <p:cNvPr id="1" name=""/>
        <p:cNvGrpSpPr/>
        <p:nvPr/>
      </p:nvGrpSpPr>
      <p:grpSpPr>
        <a:xfrm>
          <a:off x="0" y="0"/>
          <a:ext cx="0" cy="0"/>
          <a:chOff x="0" y="0"/>
          <a:chExt cx="0" cy="0"/>
        </a:xfrm>
      </p:grpSpPr>
      <p:pic>
        <p:nvPicPr>
          <p:cNvPr id="4" name="图片 3" descr="形状&#10;&#10;描述已自动生成"/>
          <p:cNvPicPr>
            <a:picLocks noChangeAspect="1"/>
          </p:cNvPicPr>
          <p:nvPr userDrawn="1"/>
        </p:nvPicPr>
        <p:blipFill>
          <a:blip r:embed="rId2"/>
          <a:stretch>
            <a:fillRect/>
          </a:stretch>
        </p:blipFill>
        <p:spPr>
          <a:xfrm>
            <a:off x="0" y="0"/>
            <a:ext cx="12192000" cy="6858000"/>
          </a:xfrm>
          <a:prstGeom prst="rect">
            <a:avLst/>
          </a:prstGeom>
        </p:spPr>
      </p:pic>
      <p:sp>
        <p:nvSpPr>
          <p:cNvPr id="7" name="文本占位符 6"/>
          <p:cNvSpPr>
            <a:spLocks noGrp="1"/>
          </p:cNvSpPr>
          <p:nvPr>
            <p:ph type="body" sz="quarter" idx="11" hasCustomPrompt="1"/>
          </p:nvPr>
        </p:nvSpPr>
        <p:spPr>
          <a:xfrm>
            <a:off x="440603" y="182445"/>
            <a:ext cx="1657138" cy="287259"/>
          </a:xfrm>
          <a:prstGeom prst="rect">
            <a:avLst/>
          </a:prstGeom>
        </p:spPr>
        <p:txBody>
          <a:bodyPr/>
          <a:lstStyle>
            <a:lvl1pPr marL="0" indent="0">
              <a:lnSpc>
                <a:spcPct val="100000"/>
              </a:lnSpc>
              <a:buNone/>
              <a:defRPr sz="1100" b="0" i="0" baseline="0">
                <a:solidFill>
                  <a:schemeClr val="bg1"/>
                </a:solidFill>
                <a:latin typeface="微软雅黑 Light" panose="020B0502040204020203" charset="-122"/>
                <a:ea typeface="微软雅黑 Light" panose="020B0502040204020203" charset="-122"/>
                <a:cs typeface="Segoe UI Light" panose="020B0502040204020203" charset="0"/>
              </a:defRPr>
            </a:lvl1pPr>
          </a:lstStyle>
          <a:p>
            <a:pPr lvl="0"/>
            <a:r>
              <a:rPr kumimoji="1" lang="en-US" altLang="zh-CN" dirty="0" err="1"/>
              <a:t>OfficePLUS</a:t>
            </a:r>
            <a:endParaRPr kumimoji="1" lang="zh-CN" altLang="en-US" dirty="0"/>
          </a:p>
        </p:txBody>
      </p:sp>
      <p:sp>
        <p:nvSpPr>
          <p:cNvPr id="9" name="文本占位符 8"/>
          <p:cNvSpPr>
            <a:spLocks noGrp="1"/>
          </p:cNvSpPr>
          <p:nvPr>
            <p:ph type="body" sz="quarter" idx="13" hasCustomPrompt="1"/>
          </p:nvPr>
        </p:nvSpPr>
        <p:spPr>
          <a:xfrm>
            <a:off x="4153012" y="759876"/>
            <a:ext cx="7074345" cy="5399189"/>
          </a:xfrm>
          <a:prstGeom prst="rect">
            <a:avLst/>
          </a:prstGeom>
        </p:spPr>
        <p:txBody>
          <a:bodyPr/>
          <a:lstStyle>
            <a:lvl1pPr marL="0" indent="0">
              <a:lnSpc>
                <a:spcPct val="150000"/>
              </a:lnSpc>
              <a:buNone/>
              <a:defRPr sz="1200" b="0" i="0" baseline="0">
                <a:solidFill>
                  <a:schemeClr val="bg1"/>
                </a:solidFill>
                <a:latin typeface="微软雅黑 Light" panose="020B0502040204020203" charset="-122"/>
                <a:ea typeface="微软雅黑 Light" panose="020B0502040204020203" charset="-122"/>
                <a:cs typeface="微软雅黑 Light" panose="020B0502040204020203" charset="-122"/>
              </a:defRPr>
            </a:lvl1pPr>
          </a:lstStyle>
          <a:p>
            <a:pPr lvl="0"/>
            <a:r>
              <a:rPr kumimoji="1" lang="en-US" altLang="zh-CN" dirty="0" err="1"/>
              <a:t>OfficePLUS</a:t>
            </a:r>
            <a:endParaRPr kumimoji="1" lang="zh-CN" altLang="en-US" dirty="0"/>
          </a:p>
        </p:txBody>
      </p:sp>
      <p:sp>
        <p:nvSpPr>
          <p:cNvPr id="10" name="文本占位符 9"/>
          <p:cNvSpPr>
            <a:spLocks noGrp="1"/>
          </p:cNvSpPr>
          <p:nvPr>
            <p:ph type="body" sz="quarter" idx="14" hasCustomPrompt="1"/>
          </p:nvPr>
        </p:nvSpPr>
        <p:spPr>
          <a:xfrm>
            <a:off x="4153012" y="182445"/>
            <a:ext cx="2259871" cy="287259"/>
          </a:xfrm>
          <a:prstGeom prst="rect">
            <a:avLst/>
          </a:prstGeom>
        </p:spPr>
        <p:txBody>
          <a:bodyPr/>
          <a:lstStyle>
            <a:lvl1pPr marL="0" indent="0">
              <a:lnSpc>
                <a:spcPct val="100000"/>
              </a:lnSpc>
              <a:buNone/>
              <a:defRPr sz="1100" b="0" i="0" baseline="0">
                <a:solidFill>
                  <a:schemeClr val="bg1"/>
                </a:solidFill>
                <a:latin typeface="微软雅黑 Light" panose="020B0502040204020203" charset="-122"/>
                <a:ea typeface="微软雅黑 Light" panose="020B0502040204020203" charset="-122"/>
                <a:cs typeface="Segoe UI Light" panose="020B0502040204020203" charset="0"/>
              </a:defRPr>
            </a:lvl1pPr>
          </a:lstStyle>
          <a:p>
            <a:pPr lvl="0"/>
            <a:r>
              <a:rPr kumimoji="1" lang="en-US" altLang="zh-CN"/>
              <a:t>OfficePLUS</a:t>
            </a:r>
            <a:endParaRPr kumimoji="1" lang="zh-CN" altLang="en-US"/>
          </a:p>
        </p:txBody>
      </p:sp>
      <p:sp>
        <p:nvSpPr>
          <p:cNvPr id="11" name="文本占位符 10"/>
          <p:cNvSpPr>
            <a:spLocks noGrp="1"/>
          </p:cNvSpPr>
          <p:nvPr>
            <p:ph type="body" sz="quarter" idx="10" hasCustomPrompt="1"/>
          </p:nvPr>
        </p:nvSpPr>
        <p:spPr>
          <a:xfrm>
            <a:off x="440603" y="759873"/>
            <a:ext cx="1657138" cy="44026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865"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1" lang="en-US" altLang="zh-CN"/>
              <a:t>OfficePLUS</a:t>
            </a:r>
            <a:endParaRPr kumimoji="1" lang="zh-CN" altLang="en-US"/>
          </a:p>
        </p:txBody>
      </p:sp>
      <p:sp>
        <p:nvSpPr>
          <p:cNvPr id="6" name="文本占位符 5"/>
          <p:cNvSpPr>
            <a:spLocks noGrp="1"/>
          </p:cNvSpPr>
          <p:nvPr>
            <p:ph type="body" sz="quarter" idx="15" hasCustomPrompt="1"/>
          </p:nvPr>
        </p:nvSpPr>
        <p:spPr>
          <a:xfrm>
            <a:off x="440603" y="1490309"/>
            <a:ext cx="1657138" cy="4607818"/>
          </a:xfrm>
          <a:prstGeom prst="rect">
            <a:avLst/>
          </a:prstGeom>
        </p:spPr>
        <p:txBody>
          <a:bodyPr/>
          <a:lstStyle>
            <a:lvl1pPr marL="0" indent="0">
              <a:lnSpc>
                <a:spcPct val="150000"/>
              </a:lnSpc>
              <a:buNone/>
              <a:defRPr sz="1100" b="0" i="0" baseline="0">
                <a:solidFill>
                  <a:schemeClr val="bg1"/>
                </a:solidFill>
                <a:latin typeface="微软雅黑 Light" panose="020B0502040204020203" charset="-122"/>
                <a:ea typeface="微软雅黑 Light" panose="020B0502040204020203" charset="-122"/>
                <a:cs typeface="Segoe UI Light" panose="020B0502040204020203" charset="0"/>
              </a:defRPr>
            </a:lvl1pPr>
          </a:lstStyle>
          <a:p>
            <a:pPr lvl="0"/>
            <a:r>
              <a:rPr kumimoji="1" lang="en-US" altLang="zh-CN"/>
              <a:t>OfficePLUS</a:t>
            </a:r>
            <a:endParaRPr kumimoji="1" lang="zh-CN" altLang="en-US"/>
          </a:p>
        </p:txBody>
      </p:sp>
      <p:sp>
        <p:nvSpPr>
          <p:cNvPr id="8" name="文本占位符 7"/>
          <p:cNvSpPr>
            <a:spLocks noGrp="1"/>
          </p:cNvSpPr>
          <p:nvPr>
            <p:ph type="body" sz="quarter" idx="16" hasCustomPrompt="1"/>
          </p:nvPr>
        </p:nvSpPr>
        <p:spPr>
          <a:xfrm>
            <a:off x="2377999" y="182445"/>
            <a:ext cx="1494754" cy="287259"/>
          </a:xfrm>
          <a:prstGeom prst="rect">
            <a:avLst/>
          </a:prstGeom>
        </p:spPr>
        <p:txBody>
          <a:bodyPr/>
          <a:lstStyle>
            <a:lvl1pPr marL="0" indent="0">
              <a:lnSpc>
                <a:spcPct val="100000"/>
              </a:lnSpc>
              <a:buNone/>
              <a:defRPr sz="1100" b="0" i="0" baseline="0">
                <a:solidFill>
                  <a:schemeClr val="bg1"/>
                </a:solidFill>
                <a:latin typeface="微软雅黑 Light" panose="020B0502040204020203" charset="-122"/>
                <a:ea typeface="微软雅黑 Light" panose="020B0502040204020203" charset="-122"/>
                <a:cs typeface="Segoe UI Light" panose="020B0502040204020203" charset="0"/>
              </a:defRPr>
            </a:lvl1pPr>
          </a:lstStyle>
          <a:p>
            <a:pPr lvl="0"/>
            <a:r>
              <a:rPr kumimoji="1" lang="en-US" altLang="zh-CN" dirty="0" err="1"/>
              <a:t>OfficePLUS</a:t>
            </a:r>
            <a:endParaRPr kumimoji="1" lang="zh-CN" altLang="en-US" dirty="0"/>
          </a:p>
        </p:txBody>
      </p:sp>
      <p:sp>
        <p:nvSpPr>
          <p:cNvPr id="14" name="文本占位符 13"/>
          <p:cNvSpPr>
            <a:spLocks noGrp="1"/>
          </p:cNvSpPr>
          <p:nvPr>
            <p:ph type="body" sz="quarter" idx="17" hasCustomPrompt="1"/>
          </p:nvPr>
        </p:nvSpPr>
        <p:spPr>
          <a:xfrm>
            <a:off x="2378000" y="759876"/>
            <a:ext cx="1494754" cy="5399189"/>
          </a:xfrm>
          <a:prstGeom prst="rect">
            <a:avLst/>
          </a:prstGeom>
        </p:spPr>
        <p:txBody>
          <a:bodyPr/>
          <a:lstStyle>
            <a:lvl1pPr marL="0" indent="0">
              <a:lnSpc>
                <a:spcPct val="150000"/>
              </a:lnSpc>
              <a:buNone/>
              <a:defRPr sz="1200" b="0" i="0" baseline="0">
                <a:solidFill>
                  <a:schemeClr val="bg1"/>
                </a:solidFill>
                <a:latin typeface="微软雅黑 Light" panose="020B0502040204020203" charset="-122"/>
                <a:ea typeface="微软雅黑 Light" panose="020B0502040204020203" charset="-122"/>
                <a:cs typeface="微软雅黑 Light" panose="020B0502040204020203" charset="-122"/>
              </a:defRPr>
            </a:lvl1pPr>
          </a:lstStyle>
          <a:p>
            <a:pPr lvl="0"/>
            <a:r>
              <a:rPr kumimoji="1" lang="en-US" altLang="zh-CN" dirty="0" err="1"/>
              <a:t>OfficePLUS</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5.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custDataLst>
              <p:tags r:id="rId8"/>
            </p:custDataLst>
          </p:nvPr>
        </p:nvSpPr>
        <p:spPr>
          <a:xfrm>
            <a:off x="669882" y="952508"/>
            <a:ext cx="10852237" cy="5388907"/>
          </a:xfrm>
          <a:prstGeom prst="rect">
            <a:avLst/>
          </a:prstGeom>
        </p:spPr>
        <p:txBody>
          <a:bodyPr vert="horz" lIns="90170" tIns="46990" rIns="90170" bIns="46990" rtlCol="0">
            <a:sp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9"/>
            </p:custDataLst>
          </p:nvPr>
        </p:nvSpPr>
        <p:spPr>
          <a:xfrm>
            <a:off x="879742" y="6349833"/>
            <a:ext cx="2700000" cy="316800"/>
          </a:xfrm>
          <a:prstGeom prst="rect">
            <a:avLst/>
          </a:prstGeom>
        </p:spPr>
        <p:txBody>
          <a:bodyPr vert="horz" lIns="91440" tIns="45720" rIns="91440" bIns="45720" rtlCol="0" anchor="ctr">
            <a:sp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2023/12/17</a:t>
            </a:fld>
            <a:endParaRPr lang="zh-CN" altLang="en-US"/>
          </a:p>
        </p:txBody>
      </p:sp>
      <p:sp>
        <p:nvSpPr>
          <p:cNvPr id="5" name="页脚占位符 4"/>
          <p:cNvSpPr>
            <a:spLocks noGrp="1"/>
          </p:cNvSpPr>
          <p:nvPr>
            <p:ph type="ftr" sz="quarter" idx="3"/>
            <p:custDataLst>
              <p:tags r:id="rId10"/>
            </p:custDataLst>
          </p:nvPr>
        </p:nvSpPr>
        <p:spPr>
          <a:xfrm>
            <a:off x="4116000" y="6349833"/>
            <a:ext cx="3960000" cy="316800"/>
          </a:xfrm>
          <a:prstGeom prst="rect">
            <a:avLst/>
          </a:prstGeom>
        </p:spPr>
        <p:txBody>
          <a:bodyPr vert="horz" lIns="91440" tIns="45720" rIns="91440" bIns="45720" rtlCol="0" anchor="ctr">
            <a:sp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1"/>
            </p:custDataLst>
          </p:nvPr>
        </p:nvSpPr>
        <p:spPr>
          <a:xfrm>
            <a:off x="8610600" y="6349833"/>
            <a:ext cx="2700000" cy="316800"/>
          </a:xfrm>
          <a:prstGeom prst="rect">
            <a:avLst/>
          </a:prstGeom>
        </p:spPr>
        <p:txBody>
          <a:bodyPr vert="horz" lIns="91440" tIns="45720" rIns="91440" bIns="45720" rtlCol="0" anchor="ctr">
            <a:sp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矩形 6" hidden="1"/>
          <p:cNvSpPr/>
          <p:nvPr>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7.xml"/><Relationship Id="rId7" Type="http://schemas.openxmlformats.org/officeDocument/2006/relationships/notesSlide" Target="../notesSlides/notesSlide14.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1.xml"/><Relationship Id="rId5" Type="http://schemas.openxmlformats.org/officeDocument/2006/relationships/tags" Target="../tags/tag29.xml"/><Relationship Id="rId4" Type="http://schemas.openxmlformats.org/officeDocument/2006/relationships/tags" Target="../tags/tag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notesSlide" Target="../notesSlides/notesSlide3.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slideLayout" Target="../slideLayouts/slideLayout3.xml"/><Relationship Id="rId5" Type="http://schemas.openxmlformats.org/officeDocument/2006/relationships/tags" Target="../tags/tag19.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custDataLst>
              <p:tags r:id="rId2"/>
            </p:custDataLst>
          </p:nvPr>
        </p:nvSpPr>
        <p:spPr>
          <a:xfrm>
            <a:off x="859157" y="2321004"/>
            <a:ext cx="8848676" cy="1107996"/>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spcBef>
                <a:spcPts val="0"/>
              </a:spcBef>
              <a:buSzPct val="100000"/>
            </a:pPr>
            <a:r>
              <a:rPr lang="zh-CN" altLang="en-US" sz="7200" dirty="0">
                <a:solidFill>
                  <a:schemeClr val="accent1"/>
                </a:solidFill>
                <a:latin typeface="微软雅黑" panose="020B0503020204020204" pitchFamily="34" charset="-122"/>
                <a:cs typeface="+mn-ea"/>
                <a:sym typeface="+mn-lt"/>
              </a:rPr>
              <a:t>组</a:t>
            </a:r>
            <a:r>
              <a:rPr lang="zh-CN" altLang="en-US" sz="7200" b="0" dirty="0">
                <a:solidFill>
                  <a:schemeClr val="accent1"/>
                </a:solidFill>
                <a:latin typeface="微软雅黑" panose="020B0503020204020204" pitchFamily="34" charset="-122"/>
                <a:cs typeface="+mn-ea"/>
                <a:sym typeface="+mn-lt"/>
              </a:rPr>
              <a:t>会汇报</a:t>
            </a:r>
          </a:p>
        </p:txBody>
      </p:sp>
      <p:grpSp>
        <p:nvGrpSpPr>
          <p:cNvPr id="2" name="组合 1"/>
          <p:cNvGrpSpPr/>
          <p:nvPr/>
        </p:nvGrpSpPr>
        <p:grpSpPr>
          <a:xfrm>
            <a:off x="911225" y="3901862"/>
            <a:ext cx="2629535" cy="277141"/>
            <a:chOff x="911225" y="3901862"/>
            <a:chExt cx="2629535" cy="277141"/>
          </a:xfrm>
        </p:grpSpPr>
        <p:sp>
          <p:nvSpPr>
            <p:cNvPr id="35" name="矩形 34"/>
            <p:cNvSpPr/>
            <p:nvPr/>
          </p:nvSpPr>
          <p:spPr>
            <a:xfrm>
              <a:off x="911225" y="3901862"/>
              <a:ext cx="2629535" cy="276999"/>
            </a:xfrm>
            <a:prstGeom prst="rect">
              <a:avLst/>
            </a:prstGeom>
            <a:gradFill flip="none" rotWithShape="1">
              <a:gsLst>
                <a:gs pos="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en-US" dirty="0">
                <a:latin typeface="微软雅黑" panose="020B0503020204020204" pitchFamily="34" charset="-122"/>
                <a:ea typeface="微软雅黑" panose="020B0503020204020204" pitchFamily="34" charset="-122"/>
                <a:cs typeface="+mn-ea"/>
                <a:sym typeface="+mn-lt"/>
              </a:endParaRPr>
            </a:p>
          </p:txBody>
        </p:sp>
        <p:sp>
          <p:nvSpPr>
            <p:cNvPr id="37" name="文本框 36"/>
            <p:cNvSpPr txBox="1"/>
            <p:nvPr/>
          </p:nvSpPr>
          <p:spPr>
            <a:xfrm>
              <a:off x="1092200" y="3902004"/>
              <a:ext cx="1683153" cy="276999"/>
            </a:xfrm>
            <a:prstGeom prst="rect">
              <a:avLst/>
            </a:prstGeom>
            <a:noFill/>
          </p:spPr>
          <p:txBody>
            <a:bodyPr wrap="none" lIns="0" tIns="0" rIns="0" bIns="0" rtlCol="0">
              <a:spAutoFit/>
            </a:bodyPr>
            <a:lstStyle/>
            <a:p>
              <a:pPr algn="l"/>
              <a:r>
                <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汇报人：</a:t>
              </a:r>
              <a:r>
                <a:rPr lang="en-US" sz="1800" dirty="0">
                  <a:solidFill>
                    <a:schemeClr val="bg1"/>
                  </a:solidFill>
                  <a:latin typeface="微软雅黑" panose="020B0503020204020204" pitchFamily="34" charset="-122"/>
                  <a:ea typeface="微软雅黑" panose="020B0503020204020204" pitchFamily="34" charset="-122"/>
                </a:rPr>
                <a:t> </a:t>
              </a:r>
              <a:r>
                <a:rPr lang="zh-CN" altLang="en-US" sz="1800" dirty="0">
                  <a:solidFill>
                    <a:schemeClr val="bg1"/>
                  </a:solidFill>
                  <a:latin typeface="微软雅黑" panose="020B0503020204020204" pitchFamily="34" charset="-122"/>
                  <a:ea typeface="微软雅黑" panose="020B0503020204020204" pitchFamily="34" charset="-122"/>
                  <a:cs typeface="+mn-ea"/>
                  <a:sym typeface="+mn-ea"/>
                </a:rPr>
                <a:t>陈治丞</a:t>
              </a:r>
              <a:endParaRPr lang="en-US" altLang="zh-CN" dirty="0" err="1">
                <a:solidFill>
                  <a:schemeClr val="bg1"/>
                </a:solidFill>
                <a:latin typeface="微软雅黑" panose="020B0503020204020204" pitchFamily="34" charset="-122"/>
                <a:ea typeface="微软雅黑" panose="020B0503020204020204" pitchFamily="34" charset="-122"/>
                <a:cs typeface="+mn-ea"/>
                <a:sym typeface="+mn-ea"/>
              </a:endParaRPr>
            </a:p>
          </p:txBody>
        </p:sp>
      </p:grpSp>
      <p:sp>
        <p:nvSpPr>
          <p:cNvPr id="17" name="文本框 16"/>
          <p:cNvSpPr txBox="1"/>
          <p:nvPr>
            <p:custDataLst>
              <p:tags r:id="rId3"/>
            </p:custDataLst>
          </p:nvPr>
        </p:nvSpPr>
        <p:spPr>
          <a:xfrm>
            <a:off x="850690" y="3333884"/>
            <a:ext cx="7619542" cy="338554"/>
          </a:xfrm>
          <a:prstGeom prst="rect">
            <a:avLst/>
          </a:prstGeo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00000"/>
              </a:lnSpc>
              <a:buSzPct val="100000"/>
              <a:buFont typeface="Arial" panose="020B0604020202020204" pitchFamily="34" charset="0"/>
              <a:buNone/>
            </a:pPr>
            <a:r>
              <a:rPr lang="zh-CN" altLang="en-US" dirty="0">
                <a:solidFill>
                  <a:schemeClr val="tx1">
                    <a:lumMod val="50000"/>
                    <a:lumOff val="50000"/>
                  </a:schemeClr>
                </a:solidFill>
                <a:latin typeface="微软雅黑" panose="020B0503020204020204" pitchFamily="34" charset="-122"/>
                <a:cs typeface="+mn-ea"/>
                <a:sym typeface="+mn-lt"/>
              </a:rPr>
              <a:t>网络与智能计算实验室</a:t>
            </a:r>
          </a:p>
        </p:txBody>
      </p:sp>
      <p:pic>
        <p:nvPicPr>
          <p:cNvPr id="4" name="图片 3">
            <a:extLst>
              <a:ext uri="{FF2B5EF4-FFF2-40B4-BE49-F238E27FC236}">
                <a16:creationId xmlns:a16="http://schemas.microsoft.com/office/drawing/2014/main" id="{69D5129C-4D26-2767-5E61-46EA65CAFE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74085" y="985872"/>
            <a:ext cx="1740431" cy="170989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BBA5C-279D-9B15-60A8-437B71B571F7}"/>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93481A89-431A-6A50-1539-8DB8F196352B}"/>
              </a:ext>
            </a:extLst>
          </p:cNvPr>
          <p:cNvPicPr>
            <a:picLocks noChangeAspect="1"/>
          </p:cNvPicPr>
          <p:nvPr/>
        </p:nvPicPr>
        <p:blipFill>
          <a:blip r:embed="rId3"/>
          <a:stretch>
            <a:fillRect/>
          </a:stretch>
        </p:blipFill>
        <p:spPr>
          <a:xfrm>
            <a:off x="1837593" y="1232057"/>
            <a:ext cx="8176382" cy="4685165"/>
          </a:xfrm>
          <a:prstGeom prst="rect">
            <a:avLst/>
          </a:prstGeom>
        </p:spPr>
      </p:pic>
    </p:spTree>
    <p:extLst>
      <p:ext uri="{BB962C8B-B14F-4D97-AF65-F5344CB8AC3E}">
        <p14:creationId xmlns:p14="http://schemas.microsoft.com/office/powerpoint/2010/main" val="4082401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87FA6-FBDA-DAC2-49F3-6C7C0668A2AC}"/>
              </a:ext>
            </a:extLst>
          </p:cNvPr>
          <p:cNvSpPr>
            <a:spLocks noGrp="1"/>
          </p:cNvSpPr>
          <p:nvPr>
            <p:ph type="title"/>
          </p:nvPr>
        </p:nvSpPr>
        <p:spPr/>
        <p:txBody>
          <a:bodyPr/>
          <a:lstStyle/>
          <a:p>
            <a:endParaRPr lang="zh-CN" altLang="en-US"/>
          </a:p>
        </p:txBody>
      </p:sp>
      <p:pic>
        <p:nvPicPr>
          <p:cNvPr id="8" name="图片 7">
            <a:extLst>
              <a:ext uri="{FF2B5EF4-FFF2-40B4-BE49-F238E27FC236}">
                <a16:creationId xmlns:a16="http://schemas.microsoft.com/office/drawing/2014/main" id="{8184FC9C-CBE1-6962-C30E-B9286DF724BA}"/>
              </a:ext>
            </a:extLst>
          </p:cNvPr>
          <p:cNvPicPr>
            <a:picLocks noChangeAspect="1"/>
          </p:cNvPicPr>
          <p:nvPr/>
        </p:nvPicPr>
        <p:blipFill>
          <a:blip r:embed="rId3"/>
          <a:stretch>
            <a:fillRect/>
          </a:stretch>
        </p:blipFill>
        <p:spPr>
          <a:xfrm>
            <a:off x="5952719" y="1010165"/>
            <a:ext cx="4733330" cy="2372528"/>
          </a:xfrm>
          <a:prstGeom prst="rect">
            <a:avLst/>
          </a:prstGeom>
        </p:spPr>
      </p:pic>
      <p:pic>
        <p:nvPicPr>
          <p:cNvPr id="10" name="图片 9">
            <a:extLst>
              <a:ext uri="{FF2B5EF4-FFF2-40B4-BE49-F238E27FC236}">
                <a16:creationId xmlns:a16="http://schemas.microsoft.com/office/drawing/2014/main" id="{D89D3AFA-C970-0C2B-CA13-C2666B5AC258}"/>
              </a:ext>
            </a:extLst>
          </p:cNvPr>
          <p:cNvPicPr>
            <a:picLocks noChangeAspect="1"/>
          </p:cNvPicPr>
          <p:nvPr/>
        </p:nvPicPr>
        <p:blipFill>
          <a:blip r:embed="rId4"/>
          <a:stretch>
            <a:fillRect/>
          </a:stretch>
        </p:blipFill>
        <p:spPr>
          <a:xfrm>
            <a:off x="5952719" y="3475308"/>
            <a:ext cx="4684360" cy="2269366"/>
          </a:xfrm>
          <a:prstGeom prst="rect">
            <a:avLst/>
          </a:prstGeom>
        </p:spPr>
      </p:pic>
      <p:pic>
        <p:nvPicPr>
          <p:cNvPr id="12" name="图片 11">
            <a:extLst>
              <a:ext uri="{FF2B5EF4-FFF2-40B4-BE49-F238E27FC236}">
                <a16:creationId xmlns:a16="http://schemas.microsoft.com/office/drawing/2014/main" id="{04727D47-6F94-0AFE-6652-C47E84AEDB77}"/>
              </a:ext>
            </a:extLst>
          </p:cNvPr>
          <p:cNvPicPr>
            <a:picLocks noChangeAspect="1"/>
          </p:cNvPicPr>
          <p:nvPr/>
        </p:nvPicPr>
        <p:blipFill>
          <a:blip r:embed="rId5"/>
          <a:stretch>
            <a:fillRect/>
          </a:stretch>
        </p:blipFill>
        <p:spPr>
          <a:xfrm>
            <a:off x="680771" y="1171575"/>
            <a:ext cx="4581525" cy="4514850"/>
          </a:xfrm>
          <a:prstGeom prst="rect">
            <a:avLst/>
          </a:prstGeom>
        </p:spPr>
      </p:pic>
    </p:spTree>
    <p:extLst>
      <p:ext uri="{BB962C8B-B14F-4D97-AF65-F5344CB8AC3E}">
        <p14:creationId xmlns:p14="http://schemas.microsoft.com/office/powerpoint/2010/main" val="2994523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FD9D6-90B9-E43D-4671-112BAB69C933}"/>
              </a:ext>
            </a:extLst>
          </p:cNvPr>
          <p:cNvSpPr>
            <a:spLocks noGrp="1"/>
          </p:cNvSpPr>
          <p:nvPr>
            <p:ph type="title"/>
          </p:nvPr>
        </p:nvSpPr>
        <p:spPr/>
        <p:txBody>
          <a:bodyPr/>
          <a:lstStyle/>
          <a:p>
            <a:endParaRPr lang="zh-CN" altLang="en-US" dirty="0"/>
          </a:p>
        </p:txBody>
      </p:sp>
      <p:pic>
        <p:nvPicPr>
          <p:cNvPr id="4" name="图片 3">
            <a:extLst>
              <a:ext uri="{FF2B5EF4-FFF2-40B4-BE49-F238E27FC236}">
                <a16:creationId xmlns:a16="http://schemas.microsoft.com/office/drawing/2014/main" id="{A8890C13-C99D-CA99-D73D-493437106FEA}"/>
              </a:ext>
            </a:extLst>
          </p:cNvPr>
          <p:cNvPicPr>
            <a:picLocks noChangeAspect="1"/>
          </p:cNvPicPr>
          <p:nvPr/>
        </p:nvPicPr>
        <p:blipFill>
          <a:blip r:embed="rId3"/>
          <a:stretch>
            <a:fillRect/>
          </a:stretch>
        </p:blipFill>
        <p:spPr>
          <a:xfrm>
            <a:off x="680771" y="1679331"/>
            <a:ext cx="4343400" cy="3886200"/>
          </a:xfrm>
          <a:prstGeom prst="rect">
            <a:avLst/>
          </a:prstGeom>
        </p:spPr>
      </p:pic>
      <p:pic>
        <p:nvPicPr>
          <p:cNvPr id="6" name="图片 5">
            <a:extLst>
              <a:ext uri="{FF2B5EF4-FFF2-40B4-BE49-F238E27FC236}">
                <a16:creationId xmlns:a16="http://schemas.microsoft.com/office/drawing/2014/main" id="{8F0BF5D9-54D9-BCFD-562A-1ECB07F033E7}"/>
              </a:ext>
            </a:extLst>
          </p:cNvPr>
          <p:cNvPicPr>
            <a:picLocks noChangeAspect="1"/>
          </p:cNvPicPr>
          <p:nvPr/>
        </p:nvPicPr>
        <p:blipFill>
          <a:blip r:embed="rId4"/>
          <a:stretch>
            <a:fillRect/>
          </a:stretch>
        </p:blipFill>
        <p:spPr>
          <a:xfrm>
            <a:off x="5610172" y="1863969"/>
            <a:ext cx="5644084" cy="3358661"/>
          </a:xfrm>
          <a:prstGeom prst="rect">
            <a:avLst/>
          </a:prstGeom>
        </p:spPr>
      </p:pic>
    </p:spTree>
    <p:extLst>
      <p:ext uri="{BB962C8B-B14F-4D97-AF65-F5344CB8AC3E}">
        <p14:creationId xmlns:p14="http://schemas.microsoft.com/office/powerpoint/2010/main" val="157424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7055025" y="1078992"/>
            <a:ext cx="0" cy="5065776"/>
          </a:xfrm>
          <a:prstGeom prst="line">
            <a:avLst/>
          </a:prstGeom>
          <a:ln w="25400">
            <a:gradFill>
              <a:gsLst>
                <a:gs pos="0">
                  <a:schemeClr val="accent1">
                    <a:alpha val="0"/>
                  </a:schemeClr>
                </a:gs>
                <a:gs pos="50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049970" y="1078992"/>
            <a:ext cx="0" cy="5065776"/>
          </a:xfrm>
          <a:prstGeom prst="line">
            <a:avLst/>
          </a:prstGeom>
          <a:ln w="25400">
            <a:gradFill>
              <a:gsLst>
                <a:gs pos="0">
                  <a:schemeClr val="accent1">
                    <a:alpha val="0"/>
                  </a:schemeClr>
                </a:gs>
                <a:gs pos="50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213219" y="2832979"/>
            <a:ext cx="3575685" cy="1574534"/>
          </a:xfrm>
          <a:prstGeom prst="rect">
            <a:avLst/>
          </a:prstGeom>
          <a:noFill/>
        </p:spPr>
        <p:txBody>
          <a:bodyPr wrap="square" lIns="0" tIns="0" rIns="0" bIns="0" rtlCol="0" anchor="t">
            <a:spAutoFit/>
          </a:bodyPr>
          <a:lstStyle/>
          <a:p>
            <a:pPr>
              <a:lnSpc>
                <a:spcPct val="130000"/>
              </a:lnSpc>
            </a:pP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缺少针对物联网设备特性的评估指标</a:t>
            </a: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30000"/>
              </a:lnSpc>
            </a:pP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30000"/>
              </a:lnSpc>
            </a:pP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缺少统一可用的动态分析环境</a:t>
            </a: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30000"/>
              </a:lnSpc>
            </a:pP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30000"/>
              </a:lnSpc>
            </a:pP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缺乏对攻击的鲁棒性</a:t>
            </a:r>
            <a:r>
              <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rPr>
              <a:t>.</a:t>
            </a:r>
            <a:endPar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13" name="椭圆 12"/>
          <p:cNvSpPr/>
          <p:nvPr/>
        </p:nvSpPr>
        <p:spPr>
          <a:xfrm>
            <a:off x="6984476" y="2301554"/>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400">
              <a:solidFill>
                <a:schemeClr val="bg1"/>
              </a:solidFill>
              <a:latin typeface="+mj-ea"/>
              <a:ea typeface="+mj-ea"/>
            </a:endParaRPr>
          </a:p>
        </p:txBody>
      </p:sp>
      <p:sp>
        <p:nvSpPr>
          <p:cNvPr id="19" name="文本框 18"/>
          <p:cNvSpPr txBox="1"/>
          <p:nvPr/>
        </p:nvSpPr>
        <p:spPr>
          <a:xfrm>
            <a:off x="7297341" y="2106764"/>
            <a:ext cx="1846659" cy="369332"/>
          </a:xfrm>
          <a:prstGeom prst="rect">
            <a:avLst/>
          </a:prstGeom>
          <a:noFill/>
        </p:spPr>
        <p:txBody>
          <a:bodyPr wrap="none" lIns="0" tIns="0" rIns="0" bIns="0" rtlCol="0" anchor="t">
            <a:spAutoFit/>
          </a:bodyPr>
          <a:lstStyle/>
          <a:p>
            <a:r>
              <a:rPr lang="zh-CN" altLang="en-US" sz="2400" dirty="0">
                <a:solidFill>
                  <a:schemeClr val="accent1"/>
                </a:solidFill>
                <a:latin typeface="微软雅黑" panose="020B0503020204020204" pitchFamily="34" charset="-122"/>
                <a:ea typeface="微软雅黑" panose="020B0503020204020204" pitchFamily="34" charset="-122"/>
              </a:rPr>
              <a:t>未来研究方向</a:t>
            </a:r>
          </a:p>
        </p:txBody>
      </p:sp>
      <p:sp>
        <p:nvSpPr>
          <p:cNvPr id="20" name="文本框 19"/>
          <p:cNvSpPr txBox="1"/>
          <p:nvPr/>
        </p:nvSpPr>
        <p:spPr>
          <a:xfrm>
            <a:off x="7277735" y="2713992"/>
            <a:ext cx="3732530" cy="1894621"/>
          </a:xfrm>
          <a:prstGeom prst="rect">
            <a:avLst/>
          </a:prstGeom>
          <a:noFill/>
        </p:spPr>
        <p:txBody>
          <a:bodyPr wrap="square" lIns="0" tIns="0" rIns="0" bIns="0" rtlCol="0" anchor="t">
            <a:spAutoFit/>
          </a:bodyPr>
          <a:lstStyle/>
          <a:p>
            <a:pPr>
              <a:lnSpc>
                <a:spcPct val="130000"/>
              </a:lnSpc>
            </a:pP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引入</a:t>
            </a:r>
            <a:r>
              <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rPr>
              <a:t>AI</a:t>
            </a: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大模型辅助物联网恶意代码检测</a:t>
            </a: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30000"/>
              </a:lnSpc>
            </a:pP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30000"/>
              </a:lnSpc>
            </a:pP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提高模型检测安全性（</a:t>
            </a:r>
            <a:r>
              <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rPr>
              <a:t>AI</a:t>
            </a: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安全） </a:t>
            </a: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30000"/>
              </a:lnSpc>
            </a:pP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30000"/>
              </a:lnSpc>
            </a:pP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结合零信任架构实现检测（不信任任何设备或用户，实时认证和授权）</a:t>
            </a:r>
          </a:p>
        </p:txBody>
      </p:sp>
      <p:grpSp>
        <p:nvGrpSpPr>
          <p:cNvPr id="12" name="组合 11"/>
          <p:cNvGrpSpPr/>
          <p:nvPr/>
        </p:nvGrpSpPr>
        <p:grpSpPr>
          <a:xfrm>
            <a:off x="1022350" y="2052322"/>
            <a:ext cx="661670" cy="661670"/>
            <a:chOff x="1610" y="2556"/>
            <a:chExt cx="1042" cy="1042"/>
          </a:xfrm>
        </p:grpSpPr>
        <p:sp>
          <p:nvSpPr>
            <p:cNvPr id="5" name="椭圆 4"/>
            <p:cNvSpPr/>
            <p:nvPr/>
          </p:nvSpPr>
          <p:spPr>
            <a:xfrm>
              <a:off x="1610" y="2556"/>
              <a:ext cx="1042" cy="10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400">
                <a:solidFill>
                  <a:schemeClr val="bg1"/>
                </a:solidFill>
                <a:latin typeface="+mj-ea"/>
                <a:ea typeface="+mj-ea"/>
              </a:endParaRPr>
            </a:p>
          </p:txBody>
        </p:sp>
        <p:sp>
          <p:nvSpPr>
            <p:cNvPr id="25" name="任意多边形: 形状 24"/>
            <p:cNvSpPr/>
            <p:nvPr/>
          </p:nvSpPr>
          <p:spPr>
            <a:xfrm>
              <a:off x="1861" y="2842"/>
              <a:ext cx="539" cy="53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sz="1600" dirty="0"/>
            </a:p>
          </p:txBody>
        </p:sp>
      </p:grpSp>
      <p:grpSp>
        <p:nvGrpSpPr>
          <p:cNvPr id="24" name="组合 23"/>
          <p:cNvGrpSpPr/>
          <p:nvPr/>
        </p:nvGrpSpPr>
        <p:grpSpPr>
          <a:xfrm>
            <a:off x="6027405" y="2052322"/>
            <a:ext cx="661670" cy="661670"/>
            <a:chOff x="9906" y="2528"/>
            <a:chExt cx="1042" cy="1042"/>
          </a:xfrm>
        </p:grpSpPr>
        <p:sp>
          <p:nvSpPr>
            <p:cNvPr id="16" name="椭圆 15"/>
            <p:cNvSpPr/>
            <p:nvPr/>
          </p:nvSpPr>
          <p:spPr>
            <a:xfrm>
              <a:off x="9906" y="2528"/>
              <a:ext cx="1042" cy="10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400">
                <a:solidFill>
                  <a:schemeClr val="bg1"/>
                </a:solidFill>
                <a:latin typeface="+mj-ea"/>
                <a:ea typeface="+mj-ea"/>
              </a:endParaRPr>
            </a:p>
          </p:txBody>
        </p:sp>
        <p:sp>
          <p:nvSpPr>
            <p:cNvPr id="30" name="任意多边形: 形状 29"/>
            <p:cNvSpPr/>
            <p:nvPr/>
          </p:nvSpPr>
          <p:spPr>
            <a:xfrm>
              <a:off x="10173" y="2779"/>
              <a:ext cx="507" cy="539"/>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grpSp>
      <p:sp>
        <p:nvSpPr>
          <p:cNvPr id="31" name="椭圆 30"/>
          <p:cNvSpPr/>
          <p:nvPr/>
        </p:nvSpPr>
        <p:spPr>
          <a:xfrm>
            <a:off x="1979421" y="2301554"/>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400">
              <a:solidFill>
                <a:schemeClr val="bg1"/>
              </a:solidFill>
              <a:latin typeface="+mj-ea"/>
              <a:ea typeface="+mj-ea"/>
            </a:endParaRPr>
          </a:p>
        </p:txBody>
      </p:sp>
      <p:sp>
        <p:nvSpPr>
          <p:cNvPr id="32" name="文本框 31"/>
          <p:cNvSpPr txBox="1"/>
          <p:nvPr/>
        </p:nvSpPr>
        <p:spPr>
          <a:xfrm>
            <a:off x="2292286" y="2170469"/>
            <a:ext cx="1538883" cy="369332"/>
          </a:xfrm>
          <a:prstGeom prst="rect">
            <a:avLst/>
          </a:prstGeom>
          <a:noFill/>
        </p:spPr>
        <p:txBody>
          <a:bodyPr wrap="none" lIns="0" tIns="0" rIns="0" bIns="0" rtlCol="0" anchor="t">
            <a:spAutoFit/>
          </a:bodyPr>
          <a:lstStyle/>
          <a:p>
            <a:r>
              <a:rPr lang="zh-CN" altLang="en-US" sz="2400" dirty="0">
                <a:solidFill>
                  <a:schemeClr val="accent1"/>
                </a:solidFill>
                <a:latin typeface="微软雅黑" panose="020B0503020204020204" pitchFamily="34" charset="-122"/>
                <a:ea typeface="微软雅黑" panose="020B0503020204020204" pitchFamily="34" charset="-122"/>
              </a:rPr>
              <a:t>面临的挑战</a:t>
            </a:r>
          </a:p>
        </p:txBody>
      </p:sp>
      <p:sp>
        <p:nvSpPr>
          <p:cNvPr id="4" name="标题 3"/>
          <p:cNvSpPr>
            <a:spLocks noGrp="1"/>
          </p:cNvSpPr>
          <p:nvPr>
            <p:ph type="title"/>
          </p:nvPr>
        </p:nvSpPr>
        <p:spPr>
          <a:xfrm>
            <a:off x="680771" y="564980"/>
            <a:ext cx="4813123" cy="525785"/>
          </a:xfrm>
        </p:spPr>
        <p:txBody>
          <a:bodyPr>
            <a:spAutoFit/>
          </a:bodyPr>
          <a:lstStyle/>
          <a:p>
            <a:r>
              <a:rPr lang="zh-CN" altLang="en-US" b="0" dirty="0">
                <a:latin typeface="微软雅黑" panose="020B0503020204020204" pitchFamily="34" charset="-122"/>
                <a:sym typeface="+mn-ea"/>
              </a:rPr>
              <a:t>当前的挑战和研究方向</a:t>
            </a:r>
            <a:endParaRPr lang="zh-CN" altLang="en-US" dirty="0">
              <a:latin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04</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606209" cy="369332"/>
          </a:xfrm>
          <a:prstGeom prst="rect">
            <a:avLst/>
          </a:prstGeom>
          <a:noFill/>
        </p:spPr>
        <p:txBody>
          <a:bodyPr wrap="none" lIns="0" tIns="0" rIns="0" bIns="0" rtlCol="0" anchor="t">
            <a:spAutoFit/>
          </a:bodyPr>
          <a:lstStyle/>
          <a:p>
            <a:pPr algn="l"/>
            <a:r>
              <a:rPr lang="en-US" altLang="zh-CN" sz="2400" dirty="0">
                <a:solidFill>
                  <a:schemeClr val="bg1"/>
                </a:solidFill>
                <a:latin typeface="MS PGothic" panose="020B0600070205080204" pitchFamily="34" charset="-128"/>
                <a:ea typeface="MS PGothic" panose="020B0600070205080204" pitchFamily="34" charset="-128"/>
              </a:rPr>
              <a:t>PART FRUR</a:t>
            </a:r>
            <a:endParaRPr lang="zh-CN" altLang="en-US" sz="2400" dirty="0">
              <a:solidFill>
                <a:schemeClr val="bg1"/>
              </a:solidFill>
              <a:latin typeface="MS PGothic" panose="020B0600070205080204" pitchFamily="34" charset="-128"/>
              <a:ea typeface="MS PGothic" panose="020B0600070205080204" pitchFamily="34" charset="-128"/>
            </a:endParaRPr>
          </a:p>
        </p:txBody>
      </p:sp>
      <p:grpSp>
        <p:nvGrpSpPr>
          <p:cNvPr id="9" name="组合 8"/>
          <p:cNvGrpSpPr/>
          <p:nvPr/>
        </p:nvGrpSpPr>
        <p:grpSpPr>
          <a:xfrm>
            <a:off x="5903298" y="2736503"/>
            <a:ext cx="4838700" cy="1384935"/>
            <a:chOff x="1905370" y="1971973"/>
            <a:chExt cx="4838700" cy="1384935"/>
          </a:xfrm>
        </p:grpSpPr>
        <p:sp>
          <p:nvSpPr>
            <p:cNvPr id="10" name="文本框 9"/>
            <p:cNvSpPr txBox="1"/>
            <p:nvPr/>
          </p:nvSpPr>
          <p:spPr>
            <a:xfrm>
              <a:off x="2623796" y="1971973"/>
              <a:ext cx="3385542" cy="1015663"/>
            </a:xfrm>
            <a:prstGeom prst="rect">
              <a:avLst/>
            </a:prstGeom>
            <a:noFill/>
          </p:spPr>
          <p:txBody>
            <a:bodyPr wrap="none" lIns="0" tIns="0" rIns="0" bIns="0" rtlCol="0" anchor="t">
              <a:spAutoFit/>
            </a:bodyPr>
            <a:lstStyle/>
            <a:p>
              <a:pPr algn="ctr"/>
              <a:r>
                <a:rPr lang="zh-CN" altLang="en-US" sz="6600" dirty="0">
                  <a:solidFill>
                    <a:schemeClr val="bg1"/>
                  </a:solidFill>
                  <a:latin typeface="微软雅黑" panose="020B0503020204020204" pitchFamily="34" charset="-122"/>
                  <a:ea typeface="微软雅黑" panose="020B0503020204020204" pitchFamily="34" charset="-122"/>
                  <a:sym typeface="+mn-ea"/>
                </a:rPr>
                <a:t>未来计划</a:t>
              </a:r>
              <a:endParaRPr kumimoji="1" lang="zh-CN" altLang="en-US" sz="6600" dirty="0">
                <a:solidFill>
                  <a:schemeClr val="bg1"/>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1905370" y="3080048"/>
              <a:ext cx="4838700" cy="276860"/>
            </a:xfrm>
            <a:prstGeom prst="rect">
              <a:avLst/>
            </a:prstGeom>
            <a:noFill/>
          </p:spPr>
          <p:txBody>
            <a:bodyPr wrap="square" lIns="0" tIns="0" rIns="0" bIns="0" rtlCol="0" anchor="t">
              <a:spAutoFit/>
            </a:bodyPr>
            <a:lstStyle/>
            <a:p>
              <a:pPr algn="dist"/>
              <a:r>
                <a:rPr kumimoji="1" lang="en-US" altLang="zh-CN" dirty="0">
                  <a:solidFill>
                    <a:schemeClr val="bg1"/>
                  </a:solidFill>
                  <a:latin typeface="MS PGothic" panose="020B0600070205080204" pitchFamily="34" charset="-128"/>
                  <a:ea typeface="MS PGothic" panose="020B0600070205080204" pitchFamily="34" charset="-128"/>
                  <a:sym typeface="+mn-ea"/>
                </a:rPr>
                <a:t>Future plan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custDataLst>
              <p:tags r:id="rId2"/>
            </p:custDataLst>
          </p:nvPr>
        </p:nvSpPr>
        <p:spPr>
          <a:xfrm>
            <a:off x="1854837" y="2074783"/>
            <a:ext cx="5190019" cy="135421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zh-CN" altLang="en-US" sz="8800" b="0" dirty="0">
                <a:solidFill>
                  <a:schemeClr val="accent1"/>
                </a:solidFill>
                <a:latin typeface="微软雅黑" panose="020B0503020204020204" pitchFamily="34" charset="-122"/>
                <a:cs typeface="+mn-ea"/>
                <a:sym typeface="+mn-lt"/>
              </a:rPr>
              <a:t>感谢聆听</a:t>
            </a:r>
          </a:p>
        </p:txBody>
      </p:sp>
      <p:sp>
        <p:nvSpPr>
          <p:cNvPr id="7" name="文本框 6"/>
          <p:cNvSpPr txBox="1"/>
          <p:nvPr>
            <p:custDataLst>
              <p:tags r:id="rId3"/>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8" name="文本框 7"/>
          <p:cNvSpPr txBox="1"/>
          <p:nvPr>
            <p:custDataLst>
              <p:tags r:id="rId4"/>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10" name="文本框 9"/>
          <p:cNvSpPr txBox="1"/>
          <p:nvPr>
            <p:custDataLst>
              <p:tags r:id="rId5"/>
            </p:custDataLst>
          </p:nvPr>
        </p:nvSpPr>
        <p:spPr>
          <a:xfrm>
            <a:off x="1854837" y="3370074"/>
            <a:ext cx="5190018" cy="184666"/>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en-US" altLang="zh-CN" sz="1200" b="0" dirty="0">
                <a:solidFill>
                  <a:schemeClr val="tx1">
                    <a:lumMod val="50000"/>
                    <a:lumOff val="50000"/>
                  </a:schemeClr>
                </a:solidFill>
                <a:latin typeface="MS PGothic" panose="020B0600070205080204" pitchFamily="34" charset="-128"/>
                <a:ea typeface="MS PGothic" panose="020B0600070205080204" pitchFamily="34" charset="-128"/>
                <a:cs typeface="+mn-ea"/>
                <a:sym typeface="+mn-lt"/>
              </a:rPr>
              <a:t>Thank you for listening</a:t>
            </a:r>
            <a:endParaRPr lang="zh-CN" altLang="en-US" sz="4320" b="0" dirty="0">
              <a:solidFill>
                <a:schemeClr val="accent1"/>
              </a:solidFill>
              <a:latin typeface="MS PGothic" panose="020B0600070205080204" pitchFamily="34" charset="-128"/>
              <a:ea typeface="MS PGothic" panose="020B0600070205080204" pitchFamily="34" charset="-128"/>
              <a:cs typeface="+mn-ea"/>
              <a:sym typeface="+mn-lt"/>
            </a:endParaRPr>
          </a:p>
        </p:txBody>
      </p:sp>
      <p:sp>
        <p:nvSpPr>
          <p:cNvPr id="35" name="矩形 34"/>
          <p:cNvSpPr/>
          <p:nvPr/>
        </p:nvSpPr>
        <p:spPr>
          <a:xfrm>
            <a:off x="1854835" y="3739372"/>
            <a:ext cx="2629535" cy="490220"/>
          </a:xfrm>
          <a:prstGeom prst="rect">
            <a:avLst/>
          </a:prstGeom>
          <a:gradFill flip="none" rotWithShape="1">
            <a:gsLst>
              <a:gs pos="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en-US" dirty="0">
              <a:cs typeface="+mn-ea"/>
              <a:sym typeface="+mn-lt"/>
            </a:endParaRPr>
          </a:p>
        </p:txBody>
      </p:sp>
      <p:sp>
        <p:nvSpPr>
          <p:cNvPr id="37" name="文本框 36"/>
          <p:cNvSpPr txBox="1"/>
          <p:nvPr/>
        </p:nvSpPr>
        <p:spPr>
          <a:xfrm>
            <a:off x="2035810" y="3846124"/>
            <a:ext cx="1683153" cy="276999"/>
          </a:xfrm>
          <a:prstGeom prst="rect">
            <a:avLst/>
          </a:prstGeom>
          <a:noFill/>
        </p:spPr>
        <p:txBody>
          <a:bodyPr wrap="none" lIns="0" tIns="0" rIns="0" bIns="0" rtlCol="0">
            <a:spAutoFit/>
          </a:bodyPr>
          <a:lstStyle/>
          <a:p>
            <a:pPr algn="l"/>
            <a:r>
              <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汇报人：</a:t>
            </a:r>
            <a:r>
              <a:rPr lang="en-US" sz="1800" dirty="0">
                <a:solidFill>
                  <a:schemeClr val="bg1"/>
                </a:solidFill>
                <a:latin typeface="微软雅黑" panose="020B0503020204020204" pitchFamily="34" charset="-122"/>
                <a:ea typeface="微软雅黑" panose="020B0503020204020204" pitchFamily="34" charset="-122"/>
              </a:rPr>
              <a:t> </a:t>
            </a:r>
            <a:r>
              <a:rPr lang="zh-CN" altLang="en-US" sz="1800" dirty="0">
                <a:solidFill>
                  <a:schemeClr val="bg1"/>
                </a:solidFill>
                <a:latin typeface="微软雅黑" panose="020B0503020204020204" pitchFamily="34" charset="-122"/>
                <a:ea typeface="微软雅黑" panose="020B0503020204020204" pitchFamily="34" charset="-122"/>
                <a:cs typeface="+mn-ea"/>
                <a:sym typeface="+mn-ea"/>
              </a:rPr>
              <a:t>陈治丞</a:t>
            </a:r>
            <a:endParaRPr lang="en-US" altLang="zh-CN" dirty="0" err="1">
              <a:solidFill>
                <a:schemeClr val="bg1"/>
              </a:solidFill>
              <a:latin typeface="微软雅黑" panose="020B0503020204020204" pitchFamily="34" charset="-122"/>
              <a:ea typeface="微软雅黑" panose="020B0503020204020204" pitchFamily="34" charset="-122"/>
              <a:cs typeface="+mn-ea"/>
              <a:sym typeface="+mn-ea"/>
            </a:endParaRPr>
          </a:p>
        </p:txBody>
      </p:sp>
      <p:pic>
        <p:nvPicPr>
          <p:cNvPr id="2" name="图片 1">
            <a:extLst>
              <a:ext uri="{FF2B5EF4-FFF2-40B4-BE49-F238E27FC236}">
                <a16:creationId xmlns:a16="http://schemas.microsoft.com/office/drawing/2014/main" id="{31A434A5-DD25-9B3B-9F5C-3ED09D4AB5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74085" y="985872"/>
            <a:ext cx="1740431" cy="170989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412923" y="1193519"/>
            <a:ext cx="5366151" cy="1015663"/>
            <a:chOff x="3412923" y="1193519"/>
            <a:chExt cx="5366151" cy="1015663"/>
          </a:xfrm>
        </p:grpSpPr>
        <p:sp>
          <p:nvSpPr>
            <p:cNvPr id="45" name="文本框 44"/>
            <p:cNvSpPr txBox="1"/>
            <p:nvPr/>
          </p:nvSpPr>
          <p:spPr>
            <a:xfrm>
              <a:off x="5125380" y="1193519"/>
              <a:ext cx="1941237" cy="1015663"/>
            </a:xfrm>
            <a:prstGeom prst="rect">
              <a:avLst/>
            </a:prstGeom>
            <a:noFill/>
          </p:spPr>
          <p:txBody>
            <a:bodyPr wrap="none" lIns="0" tIns="0" rIns="0" bIns="0" rtlCol="0" anchor="t">
              <a:spAutoFit/>
            </a:bodyPr>
            <a:lstStyle/>
            <a:p>
              <a:pPr algn="l"/>
              <a:r>
                <a:rPr lang="zh-CN" altLang="en-US" sz="6600" dirty="0">
                  <a:solidFill>
                    <a:schemeClr val="accent1"/>
                  </a:solidFill>
                  <a:latin typeface="微软雅黑" panose="020B0503020204020204" pitchFamily="34" charset="-122"/>
                  <a:ea typeface="微软雅黑" panose="020B0503020204020204" pitchFamily="34" charset="-122"/>
                </a:rPr>
                <a:t>目 录</a:t>
              </a:r>
            </a:p>
          </p:txBody>
        </p:sp>
        <p:grpSp>
          <p:nvGrpSpPr>
            <p:cNvPr id="74" name="组合 73"/>
            <p:cNvGrpSpPr/>
            <p:nvPr/>
          </p:nvGrpSpPr>
          <p:grpSpPr>
            <a:xfrm>
              <a:off x="7812087" y="1625150"/>
              <a:ext cx="966987" cy="152400"/>
              <a:chOff x="9774601" y="5660136"/>
              <a:chExt cx="966987" cy="152400"/>
            </a:xfrm>
          </p:grpSpPr>
          <p:sp>
            <p:nvSpPr>
              <p:cNvPr id="75" name="矩形 74"/>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76" name="矩形 75"/>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77" name="矩形 76"/>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78" name="矩形 77"/>
              <p:cNvSpPr/>
              <p:nvPr/>
            </p:nvSpPr>
            <p:spPr>
              <a:xfrm>
                <a:off x="9774601" y="5660136"/>
                <a:ext cx="152400" cy="152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grpSp>
          <p:nvGrpSpPr>
            <p:cNvPr id="79" name="组合 78"/>
            <p:cNvGrpSpPr/>
            <p:nvPr/>
          </p:nvGrpSpPr>
          <p:grpSpPr>
            <a:xfrm flipH="1">
              <a:off x="3412923" y="1625150"/>
              <a:ext cx="966987" cy="152400"/>
              <a:chOff x="9774601" y="5660136"/>
              <a:chExt cx="966987" cy="152400"/>
            </a:xfrm>
          </p:grpSpPr>
          <p:sp>
            <p:nvSpPr>
              <p:cNvPr id="80" name="矩形 79"/>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81" name="矩形 80"/>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82" name="矩形 81"/>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83" name="矩形 82"/>
              <p:cNvSpPr/>
              <p:nvPr/>
            </p:nvSpPr>
            <p:spPr>
              <a:xfrm>
                <a:off x="9774601" y="5660136"/>
                <a:ext cx="152400" cy="152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grpSp>
      <p:grpSp>
        <p:nvGrpSpPr>
          <p:cNvPr id="35" name="组合 34"/>
          <p:cNvGrpSpPr/>
          <p:nvPr/>
        </p:nvGrpSpPr>
        <p:grpSpPr>
          <a:xfrm>
            <a:off x="1316990" y="3041015"/>
            <a:ext cx="1231265" cy="1413510"/>
            <a:chOff x="2075" y="4789"/>
            <a:chExt cx="1939" cy="2226"/>
          </a:xfrm>
        </p:grpSpPr>
        <p:sp>
          <p:nvSpPr>
            <p:cNvPr id="49" name="泪滴形 48"/>
            <p:cNvSpPr/>
            <p:nvPr/>
          </p:nvSpPr>
          <p:spPr>
            <a:xfrm>
              <a:off x="2356" y="4789"/>
              <a:ext cx="1380" cy="138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000" dirty="0"/>
                <a:t>01</a:t>
              </a:r>
              <a:endParaRPr lang="zh-CN" altLang="en-US" sz="2000" dirty="0"/>
            </a:p>
          </p:txBody>
        </p:sp>
        <p:sp>
          <p:nvSpPr>
            <p:cNvPr id="50" name="文本框 49"/>
            <p:cNvSpPr txBox="1"/>
            <p:nvPr/>
          </p:nvSpPr>
          <p:spPr>
            <a:xfrm>
              <a:off x="2075" y="6433"/>
              <a:ext cx="1939" cy="582"/>
            </a:xfrm>
            <a:prstGeom prst="rect">
              <a:avLst/>
            </a:prstGeom>
            <a:noFill/>
          </p:spPr>
          <p:txBody>
            <a:bodyPr wrap="none" lIns="0" tIns="0" rIns="0" bIns="0" rtlCol="0" anchor="t">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sym typeface="+mn-ea"/>
                </a:rPr>
                <a:t>近期工作</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3747770" y="3041015"/>
            <a:ext cx="1846580" cy="1413510"/>
            <a:chOff x="6148" y="4789"/>
            <a:chExt cx="2908" cy="2226"/>
          </a:xfrm>
        </p:grpSpPr>
        <p:sp>
          <p:nvSpPr>
            <p:cNvPr id="52" name="泪滴形 51"/>
            <p:cNvSpPr/>
            <p:nvPr/>
          </p:nvSpPr>
          <p:spPr>
            <a:xfrm>
              <a:off x="6909" y="4789"/>
              <a:ext cx="1380" cy="138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000" dirty="0"/>
                <a:t>02</a:t>
              </a:r>
              <a:endParaRPr lang="zh-CN" altLang="en-US" sz="2000" dirty="0"/>
            </a:p>
          </p:txBody>
        </p:sp>
        <p:sp>
          <p:nvSpPr>
            <p:cNvPr id="53" name="文本框 52"/>
            <p:cNvSpPr txBox="1"/>
            <p:nvPr/>
          </p:nvSpPr>
          <p:spPr>
            <a:xfrm>
              <a:off x="6148" y="6433"/>
              <a:ext cx="2908" cy="582"/>
            </a:xfrm>
            <a:prstGeom prst="rect">
              <a:avLst/>
            </a:prstGeom>
            <a:noFill/>
          </p:spPr>
          <p:txBody>
            <a:bodyPr wrap="none" lIns="0" tIns="0" rIns="0" bIns="0" rtlCol="0" anchor="t">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sym typeface="+mn-ea"/>
                </a:rPr>
                <a:t>学习知识总结</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672580" y="3041015"/>
            <a:ext cx="1231265" cy="1413510"/>
            <a:chOff x="10631" y="4789"/>
            <a:chExt cx="1939" cy="2226"/>
          </a:xfrm>
        </p:grpSpPr>
        <p:sp>
          <p:nvSpPr>
            <p:cNvPr id="55" name="泪滴形 54"/>
            <p:cNvSpPr/>
            <p:nvPr/>
          </p:nvSpPr>
          <p:spPr>
            <a:xfrm>
              <a:off x="10908" y="4789"/>
              <a:ext cx="1380" cy="138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000" dirty="0"/>
                <a:t>03</a:t>
              </a:r>
              <a:endParaRPr lang="zh-CN" altLang="en-US" sz="2000" dirty="0"/>
            </a:p>
          </p:txBody>
        </p:sp>
        <p:sp>
          <p:nvSpPr>
            <p:cNvPr id="60" name="文本框 59"/>
            <p:cNvSpPr txBox="1"/>
            <p:nvPr/>
          </p:nvSpPr>
          <p:spPr>
            <a:xfrm>
              <a:off x="10631" y="6433"/>
              <a:ext cx="1939" cy="582"/>
            </a:xfrm>
            <a:prstGeom prst="rect">
              <a:avLst/>
            </a:prstGeom>
            <a:noFill/>
          </p:spPr>
          <p:txBody>
            <a:bodyPr wrap="none" lIns="0" tIns="0" rIns="0" bIns="0" rtlCol="0" anchor="t">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sym typeface="+mn-ea"/>
                </a:rPr>
                <a:t>文献分享</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9491345" y="3041015"/>
            <a:ext cx="1231265" cy="1413510"/>
            <a:chOff x="14947" y="4789"/>
            <a:chExt cx="1939" cy="2226"/>
          </a:xfrm>
        </p:grpSpPr>
        <p:sp>
          <p:nvSpPr>
            <p:cNvPr id="66" name="泪滴形 65"/>
            <p:cNvSpPr/>
            <p:nvPr/>
          </p:nvSpPr>
          <p:spPr>
            <a:xfrm>
              <a:off x="15225" y="4789"/>
              <a:ext cx="1380" cy="138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000" dirty="0"/>
                <a:t>04</a:t>
              </a:r>
              <a:endParaRPr lang="zh-CN" altLang="en-US" sz="2000" dirty="0"/>
            </a:p>
          </p:txBody>
        </p:sp>
        <p:sp>
          <p:nvSpPr>
            <p:cNvPr id="69" name="文本框 68"/>
            <p:cNvSpPr txBox="1"/>
            <p:nvPr/>
          </p:nvSpPr>
          <p:spPr>
            <a:xfrm>
              <a:off x="14947" y="6433"/>
              <a:ext cx="1939" cy="582"/>
            </a:xfrm>
            <a:prstGeom prst="rect">
              <a:avLst/>
            </a:prstGeom>
            <a:noFill/>
          </p:spPr>
          <p:txBody>
            <a:bodyPr wrap="none" lIns="0" tIns="0" rIns="0" bIns="0" rtlCol="0" anchor="t">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sym typeface="+mn-ea"/>
                </a:rPr>
                <a:t>未来计划</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3484928"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01</a:t>
            </a:r>
            <a:endParaRPr lang="zh-CN" altLang="en-US" sz="23900" dirty="0">
              <a:solidFill>
                <a:schemeClr val="bg1"/>
              </a:solidFill>
              <a:latin typeface="+mj-ea"/>
              <a:ea typeface="+mj-ea"/>
            </a:endParaRPr>
          </a:p>
        </p:txBody>
      </p:sp>
      <p:sp>
        <p:nvSpPr>
          <p:cNvPr id="16" name="矩形: 圆角 15"/>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588576" cy="369332"/>
          </a:xfrm>
          <a:prstGeom prst="rect">
            <a:avLst/>
          </a:prstGeom>
          <a:noFill/>
        </p:spPr>
        <p:txBody>
          <a:bodyPr wrap="none" lIns="0" tIns="0" rIns="0" bIns="0" rtlCol="0" anchor="t">
            <a:spAutoFit/>
          </a:bodyPr>
          <a:lstStyle/>
          <a:p>
            <a:pPr algn="l"/>
            <a:r>
              <a:rPr lang="en-US" altLang="zh-CN" sz="2400" dirty="0">
                <a:solidFill>
                  <a:schemeClr val="bg1"/>
                </a:solidFill>
                <a:latin typeface="MS PGothic" panose="020B0600070205080204" pitchFamily="34" charset="-128"/>
                <a:ea typeface="MS PGothic" panose="020B0600070205080204" pitchFamily="34" charset="-128"/>
              </a:rPr>
              <a:t>PART ONE </a:t>
            </a:r>
            <a:endParaRPr lang="zh-CN" altLang="en-US" sz="2400" dirty="0">
              <a:solidFill>
                <a:schemeClr val="bg1"/>
              </a:solidFill>
              <a:latin typeface="MS PGothic" panose="020B0600070205080204" pitchFamily="34" charset="-128"/>
              <a:ea typeface="MS PGothic" panose="020B0600070205080204" pitchFamily="34" charset="-128"/>
            </a:endParaRPr>
          </a:p>
        </p:txBody>
      </p:sp>
      <p:grpSp>
        <p:nvGrpSpPr>
          <p:cNvPr id="18" name="组合 17"/>
          <p:cNvGrpSpPr/>
          <p:nvPr/>
        </p:nvGrpSpPr>
        <p:grpSpPr>
          <a:xfrm>
            <a:off x="5655013" y="2736503"/>
            <a:ext cx="4991100" cy="1384935"/>
            <a:chOff x="1861555" y="1971973"/>
            <a:chExt cx="4991100" cy="1384935"/>
          </a:xfrm>
        </p:grpSpPr>
        <p:sp>
          <p:nvSpPr>
            <p:cNvPr id="19" name="文本框 18"/>
            <p:cNvSpPr txBox="1"/>
            <p:nvPr/>
          </p:nvSpPr>
          <p:spPr>
            <a:xfrm>
              <a:off x="2623801" y="1971973"/>
              <a:ext cx="3385542" cy="1015663"/>
            </a:xfrm>
            <a:prstGeom prst="rect">
              <a:avLst/>
            </a:prstGeom>
            <a:noFill/>
          </p:spPr>
          <p:txBody>
            <a:bodyPr wrap="none" lIns="0" tIns="0" rIns="0" bIns="0" rtlCol="0" anchor="t">
              <a:spAutoFit/>
            </a:bodyPr>
            <a:lstStyle/>
            <a:p>
              <a:pPr algn="ctr"/>
              <a:r>
                <a:rPr lang="zh-CN" altLang="en-US" sz="6600" dirty="0">
                  <a:solidFill>
                    <a:schemeClr val="bg1"/>
                  </a:solidFill>
                  <a:latin typeface="微软雅黑" panose="020B0503020204020204" pitchFamily="34" charset="-122"/>
                  <a:ea typeface="微软雅黑" panose="020B0503020204020204" pitchFamily="34" charset="-122"/>
                  <a:sym typeface="+mn-ea"/>
                </a:rPr>
                <a:t>近期工作</a:t>
              </a:r>
              <a:endParaRPr kumimoji="1" lang="zh-CN" altLang="en-US" sz="6600" dirty="0">
                <a:solidFill>
                  <a:schemeClr val="bg1"/>
                </a:solidFill>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1861555" y="3080048"/>
              <a:ext cx="4991100" cy="276860"/>
            </a:xfrm>
            <a:prstGeom prst="rect">
              <a:avLst/>
            </a:prstGeom>
            <a:noFill/>
          </p:spPr>
          <p:txBody>
            <a:bodyPr wrap="square" lIns="0" tIns="0" rIns="0" bIns="0" rtlCol="0" anchor="t">
              <a:spAutoFit/>
            </a:bodyPr>
            <a:lstStyle/>
            <a:p>
              <a:pPr algn="dist"/>
              <a:r>
                <a:rPr kumimoji="1" lang="en-US" altLang="zh-CN" dirty="0">
                  <a:solidFill>
                    <a:schemeClr val="bg1"/>
                  </a:solidFill>
                  <a:latin typeface="MS PGothic" panose="020B0600070205080204" pitchFamily="34" charset="-128"/>
                  <a:ea typeface="MS PGothic" panose="020B0600070205080204" pitchFamily="34" charset="-128"/>
                  <a:sym typeface="+mn-ea"/>
                </a:rPr>
                <a:t>Recent work</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683127" y="2323256"/>
            <a:ext cx="5971379" cy="1494066"/>
            <a:chOff x="4698113" y="1375592"/>
            <a:chExt cx="5971379" cy="1494066"/>
          </a:xfrm>
        </p:grpSpPr>
        <p:sp>
          <p:nvSpPr>
            <p:cNvPr id="27" name="文本框 26"/>
            <p:cNvSpPr txBox="1"/>
            <p:nvPr>
              <p:custDataLst>
                <p:tags r:id="rId8"/>
              </p:custDataLst>
            </p:nvPr>
          </p:nvSpPr>
          <p:spPr>
            <a:xfrm>
              <a:off x="5172755" y="1453205"/>
              <a:ext cx="4704080"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accent1"/>
                  </a:solidFill>
                  <a:latin typeface="微软雅黑" panose="020B0503020204020204" pitchFamily="34" charset="-122"/>
                  <a:ea typeface="微软雅黑" panose="020B0503020204020204" pitchFamily="34" charset="-122"/>
                  <a:cs typeface="+mn-ea"/>
                  <a:sym typeface="+mn-lt"/>
                </a:rPr>
                <a:t>2</a:t>
              </a:r>
              <a:r>
                <a:rPr kumimoji="0" lang="en-US" altLang="zh-CN"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a:t>
              </a:r>
              <a:r>
                <a:rPr lang="zh-CN" altLang="en-US" sz="2400" dirty="0">
                  <a:solidFill>
                    <a:schemeClr val="accent1"/>
                  </a:solidFill>
                  <a:latin typeface="微软雅黑" panose="020B0503020204020204" pitchFamily="34" charset="-122"/>
                  <a:ea typeface="微软雅黑" panose="020B0503020204020204" pitchFamily="34" charset="-122"/>
                  <a:sym typeface="+mn-ea"/>
                </a:rPr>
                <a:t>学校课程相关</a:t>
              </a:r>
              <a:endPar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8" name="文本框 27"/>
            <p:cNvSpPr txBox="1"/>
            <p:nvPr>
              <p:custDataLst>
                <p:tags r:id="rId9"/>
              </p:custDataLst>
            </p:nvPr>
          </p:nvSpPr>
          <p:spPr>
            <a:xfrm>
              <a:off x="5172755" y="1812446"/>
              <a:ext cx="5496737" cy="105721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lnSpc>
                  <a:spcPct val="125000"/>
                </a:lnSpc>
                <a:spcBef>
                  <a:spcPts val="0"/>
                </a:spcBef>
                <a:buClrTx/>
                <a:buSzTx/>
                <a:buNone/>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rPr>
                <a:t>准备考试：高级算法设计与分析</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、数理统计、</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rPr>
                <a:t>新时代中国特色社会主义理论与实践</a:t>
              </a:r>
              <a:endParaRPr kumimoji="0" lang="en-US" altLang="zh-CN" sz="14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a:p>
              <a:pPr marL="0" indent="0" algn="l">
                <a:lnSpc>
                  <a:spcPct val="125000"/>
                </a:lnSpc>
                <a:spcBef>
                  <a:spcPts val="0"/>
                </a:spcBef>
                <a:buClrTx/>
                <a:buSzTx/>
                <a:buNone/>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rPr>
                <a:t>完成算法设计与分析大作业：视频图像识别，用</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rPr>
                <a:t>yolo</a:t>
              </a: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rPr>
                <a:t>目标检测模型检测足球比赛中的球和人</a:t>
              </a:r>
            </a:p>
          </p:txBody>
        </p:sp>
        <p:grpSp>
          <p:nvGrpSpPr>
            <p:cNvPr id="83" name="组合 82"/>
            <p:cNvGrpSpPr/>
            <p:nvPr/>
          </p:nvGrpSpPr>
          <p:grpSpPr>
            <a:xfrm>
              <a:off x="4698113" y="1375592"/>
              <a:ext cx="360848" cy="516252"/>
              <a:chOff x="4987971" y="1283731"/>
              <a:chExt cx="503918" cy="720938"/>
            </a:xfrm>
          </p:grpSpPr>
          <p:sp>
            <p:nvSpPr>
              <p:cNvPr id="19" name="矩形 18"/>
              <p:cNvSpPr/>
              <p:nvPr>
                <p:custDataLst>
                  <p:tags r:id="rId10"/>
                </p:custDataLst>
              </p:nvPr>
            </p:nvSpPr>
            <p:spPr>
              <a:xfrm>
                <a:off x="4987971" y="1402414"/>
                <a:ext cx="503918" cy="5157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82" name="组合 81"/>
              <p:cNvGrpSpPr/>
              <p:nvPr/>
            </p:nvGrpSpPr>
            <p:grpSpPr>
              <a:xfrm>
                <a:off x="5079671" y="1283731"/>
                <a:ext cx="320518" cy="720938"/>
                <a:chOff x="161004" y="-907300"/>
                <a:chExt cx="1582990" cy="3560604"/>
              </a:xfrm>
            </p:grpSpPr>
            <p:sp>
              <p:nvSpPr>
                <p:cNvPr id="75" name="任意多边形: 形状 74"/>
                <p:cNvSpPr/>
                <p:nvPr/>
              </p:nvSpPr>
              <p:spPr>
                <a:xfrm>
                  <a:off x="161004" y="-702782"/>
                  <a:ext cx="1582990" cy="2547292"/>
                </a:xfrm>
                <a:custGeom>
                  <a:avLst/>
                  <a:gdLst>
                    <a:gd name="connsiteX0" fmla="*/ 58803 w 1582990"/>
                    <a:gd name="connsiteY0" fmla="*/ 817685 h 819337"/>
                    <a:gd name="connsiteX1" fmla="*/ 17772 w 1582990"/>
                    <a:gd name="connsiteY1" fmla="*/ 801565 h 819337"/>
                    <a:gd name="connsiteX2" fmla="*/ 16307 w 1582990"/>
                    <a:gd name="connsiteY2" fmla="*/ 718038 h 819337"/>
                    <a:gd name="connsiteX3" fmla="*/ 644957 w 1582990"/>
                    <a:gd name="connsiteY3" fmla="*/ 63012 h 819337"/>
                    <a:gd name="connsiteX4" fmla="*/ 791495 w 1582990"/>
                    <a:gd name="connsiteY4" fmla="*/ 0 h 819337"/>
                    <a:gd name="connsiteX5" fmla="*/ 938034 w 1582990"/>
                    <a:gd name="connsiteY5" fmla="*/ 63012 h 819337"/>
                    <a:gd name="connsiteX6" fmla="*/ 1566684 w 1582990"/>
                    <a:gd name="connsiteY6" fmla="*/ 719504 h 819337"/>
                    <a:gd name="connsiteX7" fmla="*/ 1565218 w 1582990"/>
                    <a:gd name="connsiteY7" fmla="*/ 803031 h 819337"/>
                    <a:gd name="connsiteX8" fmla="*/ 1481691 w 1582990"/>
                    <a:gd name="connsiteY8" fmla="*/ 801565 h 819337"/>
                    <a:gd name="connsiteX9" fmla="*/ 853041 w 1582990"/>
                    <a:gd name="connsiteY9" fmla="*/ 143608 h 819337"/>
                    <a:gd name="connsiteX10" fmla="*/ 791495 w 1582990"/>
                    <a:gd name="connsiteY10" fmla="*/ 117231 h 819337"/>
                    <a:gd name="connsiteX11" fmla="*/ 729949 w 1582990"/>
                    <a:gd name="connsiteY11" fmla="*/ 143608 h 819337"/>
                    <a:gd name="connsiteX12" fmla="*/ 101299 w 1582990"/>
                    <a:gd name="connsiteY12" fmla="*/ 800100 h 819337"/>
                    <a:gd name="connsiteX13" fmla="*/ 58803 w 1582990"/>
                    <a:gd name="connsiteY13" fmla="*/ 817685 h 81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2990" h="819337">
                      <a:moveTo>
                        <a:pt x="58803" y="817685"/>
                      </a:moveTo>
                      <a:cubicBezTo>
                        <a:pt x="44149" y="817685"/>
                        <a:pt x="29495" y="811823"/>
                        <a:pt x="17772" y="801565"/>
                      </a:cubicBezTo>
                      <a:cubicBezTo>
                        <a:pt x="-5674" y="779585"/>
                        <a:pt x="-5674" y="741485"/>
                        <a:pt x="16307" y="718038"/>
                      </a:cubicBezTo>
                      <a:lnTo>
                        <a:pt x="644957" y="63012"/>
                      </a:lnTo>
                      <a:cubicBezTo>
                        <a:pt x="684522" y="21981"/>
                        <a:pt x="735811" y="0"/>
                        <a:pt x="791495" y="0"/>
                      </a:cubicBezTo>
                      <a:cubicBezTo>
                        <a:pt x="847180" y="0"/>
                        <a:pt x="898468" y="21981"/>
                        <a:pt x="938034" y="63012"/>
                      </a:cubicBezTo>
                      <a:lnTo>
                        <a:pt x="1566684" y="719504"/>
                      </a:lnTo>
                      <a:cubicBezTo>
                        <a:pt x="1588665" y="742950"/>
                        <a:pt x="1588665" y="779585"/>
                        <a:pt x="1565218" y="803031"/>
                      </a:cubicBezTo>
                      <a:cubicBezTo>
                        <a:pt x="1541772" y="825012"/>
                        <a:pt x="1505138" y="825012"/>
                        <a:pt x="1481691" y="801565"/>
                      </a:cubicBezTo>
                      <a:lnTo>
                        <a:pt x="853041" y="143608"/>
                      </a:lnTo>
                      <a:cubicBezTo>
                        <a:pt x="836922" y="126023"/>
                        <a:pt x="814942" y="117231"/>
                        <a:pt x="791495" y="117231"/>
                      </a:cubicBezTo>
                      <a:cubicBezTo>
                        <a:pt x="768049" y="117231"/>
                        <a:pt x="746068" y="126023"/>
                        <a:pt x="729949" y="143608"/>
                      </a:cubicBezTo>
                      <a:lnTo>
                        <a:pt x="101299" y="800100"/>
                      </a:lnTo>
                      <a:cubicBezTo>
                        <a:pt x="89576" y="811823"/>
                        <a:pt x="74922" y="817685"/>
                        <a:pt x="58803" y="817685"/>
                      </a:cubicBez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sp>
              <p:nvSpPr>
                <p:cNvPr id="76" name="任意多边形: 形状 75"/>
                <p:cNvSpPr/>
                <p:nvPr/>
              </p:nvSpPr>
              <p:spPr>
                <a:xfrm>
                  <a:off x="307731" y="-47116"/>
                  <a:ext cx="1289536" cy="2547292"/>
                </a:xfrm>
                <a:custGeom>
                  <a:avLst/>
                  <a:gdLst>
                    <a:gd name="connsiteX0" fmla="*/ 1230923 w 1289538"/>
                    <a:gd name="connsiteY0" fmla="*/ 1034562 h 1034561"/>
                    <a:gd name="connsiteX1" fmla="*/ 58615 w 1289538"/>
                    <a:gd name="connsiteY1" fmla="*/ 1034562 h 1034561"/>
                    <a:gd name="connsiteX2" fmla="*/ 17585 w 1289538"/>
                    <a:gd name="connsiteY2" fmla="*/ 1016977 h 1034561"/>
                    <a:gd name="connsiteX3" fmla="*/ 0 w 1289538"/>
                    <a:gd name="connsiteY3" fmla="*/ 975946 h 1034561"/>
                    <a:gd name="connsiteX4" fmla="*/ 0 w 1289538"/>
                    <a:gd name="connsiteY4" fmla="*/ 58615 h 1034561"/>
                    <a:gd name="connsiteX5" fmla="*/ 58615 w 1289538"/>
                    <a:gd name="connsiteY5" fmla="*/ 0 h 1034561"/>
                    <a:gd name="connsiteX6" fmla="*/ 117231 w 1289538"/>
                    <a:gd name="connsiteY6" fmla="*/ 58615 h 1034561"/>
                    <a:gd name="connsiteX7" fmla="*/ 117231 w 1289538"/>
                    <a:gd name="connsiteY7" fmla="*/ 917331 h 1034561"/>
                    <a:gd name="connsiteX8" fmla="*/ 1172308 w 1289538"/>
                    <a:gd name="connsiteY8" fmla="*/ 917331 h 1034561"/>
                    <a:gd name="connsiteX9" fmla="*/ 1172308 w 1289538"/>
                    <a:gd name="connsiteY9" fmla="*/ 58615 h 1034561"/>
                    <a:gd name="connsiteX10" fmla="*/ 1230923 w 1289538"/>
                    <a:gd name="connsiteY10" fmla="*/ 0 h 1034561"/>
                    <a:gd name="connsiteX11" fmla="*/ 1289538 w 1289538"/>
                    <a:gd name="connsiteY11" fmla="*/ 58615 h 1034561"/>
                    <a:gd name="connsiteX12" fmla="*/ 1289538 w 1289538"/>
                    <a:gd name="connsiteY12" fmla="*/ 975946 h 1034561"/>
                    <a:gd name="connsiteX13" fmla="*/ 1230923 w 1289538"/>
                    <a:gd name="connsiteY13" fmla="*/ 1034562 h 10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9538" h="1034561">
                      <a:moveTo>
                        <a:pt x="1230923" y="1034562"/>
                      </a:moveTo>
                      <a:lnTo>
                        <a:pt x="58615" y="1034562"/>
                      </a:lnTo>
                      <a:cubicBezTo>
                        <a:pt x="42496" y="1034562"/>
                        <a:pt x="27842" y="1028700"/>
                        <a:pt x="17585" y="1016977"/>
                      </a:cubicBezTo>
                      <a:cubicBezTo>
                        <a:pt x="5862" y="1005254"/>
                        <a:pt x="0" y="990600"/>
                        <a:pt x="0" y="975946"/>
                      </a:cubicBezTo>
                      <a:lnTo>
                        <a:pt x="0" y="58615"/>
                      </a:lnTo>
                      <a:cubicBezTo>
                        <a:pt x="0" y="26377"/>
                        <a:pt x="26377" y="0"/>
                        <a:pt x="58615" y="0"/>
                      </a:cubicBezTo>
                      <a:cubicBezTo>
                        <a:pt x="90854" y="0"/>
                        <a:pt x="117231" y="26377"/>
                        <a:pt x="117231" y="58615"/>
                      </a:cubicBezTo>
                      <a:lnTo>
                        <a:pt x="117231" y="917331"/>
                      </a:lnTo>
                      <a:lnTo>
                        <a:pt x="1172308" y="917331"/>
                      </a:lnTo>
                      <a:lnTo>
                        <a:pt x="1172308" y="58615"/>
                      </a:lnTo>
                      <a:cubicBezTo>
                        <a:pt x="1172308" y="26377"/>
                        <a:pt x="1198685" y="0"/>
                        <a:pt x="1230923" y="0"/>
                      </a:cubicBezTo>
                      <a:cubicBezTo>
                        <a:pt x="1263162" y="0"/>
                        <a:pt x="1289538" y="26377"/>
                        <a:pt x="1289538" y="58615"/>
                      </a:cubicBezTo>
                      <a:lnTo>
                        <a:pt x="1289538" y="975946"/>
                      </a:lnTo>
                      <a:cubicBezTo>
                        <a:pt x="1289538" y="1008185"/>
                        <a:pt x="1263162" y="1034562"/>
                        <a:pt x="1230923" y="1034562"/>
                      </a:cubicBez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sp>
              <p:nvSpPr>
                <p:cNvPr id="77" name="任意多边形: 形状 76"/>
                <p:cNvSpPr/>
                <p:nvPr/>
              </p:nvSpPr>
              <p:spPr>
                <a:xfrm>
                  <a:off x="805958" y="106012"/>
                  <a:ext cx="293075" cy="2547292"/>
                </a:xfrm>
                <a:custGeom>
                  <a:avLst/>
                  <a:gdLst>
                    <a:gd name="connsiteX0" fmla="*/ 0 w 293076"/>
                    <a:gd name="connsiteY0" fmla="*/ 0 h 611065"/>
                    <a:gd name="connsiteX1" fmla="*/ 293077 w 293076"/>
                    <a:gd name="connsiteY1" fmla="*/ 0 h 611065"/>
                    <a:gd name="connsiteX2" fmla="*/ 293077 w 293076"/>
                    <a:gd name="connsiteY2" fmla="*/ 611065 h 611065"/>
                    <a:gd name="connsiteX3" fmla="*/ 0 w 293076"/>
                    <a:gd name="connsiteY3" fmla="*/ 611065 h 611065"/>
                  </a:gdLst>
                  <a:ahLst/>
                  <a:cxnLst>
                    <a:cxn ang="0">
                      <a:pos x="connsiteX0" y="connsiteY0"/>
                    </a:cxn>
                    <a:cxn ang="0">
                      <a:pos x="connsiteX1" y="connsiteY1"/>
                    </a:cxn>
                    <a:cxn ang="0">
                      <a:pos x="connsiteX2" y="connsiteY2"/>
                    </a:cxn>
                    <a:cxn ang="0">
                      <a:pos x="connsiteX3" y="connsiteY3"/>
                    </a:cxn>
                  </a:cxnLst>
                  <a:rect l="l" t="t" r="r" b="b"/>
                  <a:pathLst>
                    <a:path w="293076" h="611065">
                      <a:moveTo>
                        <a:pt x="0" y="0"/>
                      </a:moveTo>
                      <a:lnTo>
                        <a:pt x="293077" y="0"/>
                      </a:lnTo>
                      <a:lnTo>
                        <a:pt x="293077" y="611065"/>
                      </a:lnTo>
                      <a:lnTo>
                        <a:pt x="0" y="611065"/>
                      </a:ln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sp>
              <p:nvSpPr>
                <p:cNvPr id="78" name="任意多边形: 形状 77"/>
                <p:cNvSpPr/>
                <p:nvPr/>
              </p:nvSpPr>
              <p:spPr>
                <a:xfrm>
                  <a:off x="747347" y="-134315"/>
                  <a:ext cx="937843" cy="2547292"/>
                </a:xfrm>
                <a:custGeom>
                  <a:avLst/>
                  <a:gdLst>
                    <a:gd name="connsiteX0" fmla="*/ 351692 w 937846"/>
                    <a:gd name="connsiteY0" fmla="*/ 1208942 h 1208942"/>
                    <a:gd name="connsiteX1" fmla="*/ 58615 w 937846"/>
                    <a:gd name="connsiteY1" fmla="*/ 1208942 h 1208942"/>
                    <a:gd name="connsiteX2" fmla="*/ 0 w 937846"/>
                    <a:gd name="connsiteY2" fmla="*/ 1150327 h 1208942"/>
                    <a:gd name="connsiteX3" fmla="*/ 0 w 937846"/>
                    <a:gd name="connsiteY3" fmla="*/ 539262 h 1208942"/>
                    <a:gd name="connsiteX4" fmla="*/ 58615 w 937846"/>
                    <a:gd name="connsiteY4" fmla="*/ 480646 h 1208942"/>
                    <a:gd name="connsiteX5" fmla="*/ 351692 w 937846"/>
                    <a:gd name="connsiteY5" fmla="*/ 480646 h 1208942"/>
                    <a:gd name="connsiteX6" fmla="*/ 410308 w 937846"/>
                    <a:gd name="connsiteY6" fmla="*/ 539262 h 1208942"/>
                    <a:gd name="connsiteX7" fmla="*/ 410308 w 937846"/>
                    <a:gd name="connsiteY7" fmla="*/ 1150327 h 1208942"/>
                    <a:gd name="connsiteX8" fmla="*/ 351692 w 937846"/>
                    <a:gd name="connsiteY8" fmla="*/ 1208942 h 1208942"/>
                    <a:gd name="connsiteX9" fmla="*/ 117231 w 937846"/>
                    <a:gd name="connsiteY9" fmla="*/ 1091712 h 1208942"/>
                    <a:gd name="connsiteX10" fmla="*/ 293077 w 937846"/>
                    <a:gd name="connsiteY10" fmla="*/ 1091712 h 1208942"/>
                    <a:gd name="connsiteX11" fmla="*/ 293077 w 937846"/>
                    <a:gd name="connsiteY11" fmla="*/ 597877 h 1208942"/>
                    <a:gd name="connsiteX12" fmla="*/ 117231 w 937846"/>
                    <a:gd name="connsiteY12" fmla="*/ 597877 h 1208942"/>
                    <a:gd name="connsiteX13" fmla="*/ 117231 w 937846"/>
                    <a:gd name="connsiteY13" fmla="*/ 1091712 h 1208942"/>
                    <a:gd name="connsiteX14" fmla="*/ 791308 w 937846"/>
                    <a:gd name="connsiteY14" fmla="*/ 73269 h 1208942"/>
                    <a:gd name="connsiteX15" fmla="*/ 864577 w 937846"/>
                    <a:gd name="connsiteY15" fmla="*/ 146538 h 1208942"/>
                    <a:gd name="connsiteX16" fmla="*/ 937846 w 937846"/>
                    <a:gd name="connsiteY16" fmla="*/ 73269 h 1208942"/>
                    <a:gd name="connsiteX17" fmla="*/ 864577 w 937846"/>
                    <a:gd name="connsiteY17" fmla="*/ 0 h 1208942"/>
                    <a:gd name="connsiteX18" fmla="*/ 791308 w 937846"/>
                    <a:gd name="connsiteY18" fmla="*/ 73269 h 120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7846" h="1208942">
                      <a:moveTo>
                        <a:pt x="351692" y="1208942"/>
                      </a:moveTo>
                      <a:lnTo>
                        <a:pt x="58615" y="1208942"/>
                      </a:lnTo>
                      <a:cubicBezTo>
                        <a:pt x="26377" y="1208942"/>
                        <a:pt x="0" y="1182565"/>
                        <a:pt x="0" y="1150327"/>
                      </a:cubicBezTo>
                      <a:lnTo>
                        <a:pt x="0" y="539262"/>
                      </a:lnTo>
                      <a:cubicBezTo>
                        <a:pt x="0" y="507023"/>
                        <a:pt x="26377" y="480646"/>
                        <a:pt x="58615" y="480646"/>
                      </a:cubicBezTo>
                      <a:lnTo>
                        <a:pt x="351692" y="480646"/>
                      </a:lnTo>
                      <a:cubicBezTo>
                        <a:pt x="383931" y="480646"/>
                        <a:pt x="410308" y="507023"/>
                        <a:pt x="410308" y="539262"/>
                      </a:cubicBezTo>
                      <a:lnTo>
                        <a:pt x="410308" y="1150327"/>
                      </a:lnTo>
                      <a:cubicBezTo>
                        <a:pt x="410308" y="1182566"/>
                        <a:pt x="383931" y="1208942"/>
                        <a:pt x="351692" y="1208942"/>
                      </a:cubicBezTo>
                      <a:close/>
                      <a:moveTo>
                        <a:pt x="117231" y="1091712"/>
                      </a:moveTo>
                      <a:lnTo>
                        <a:pt x="293077" y="1091712"/>
                      </a:lnTo>
                      <a:lnTo>
                        <a:pt x="293077" y="597877"/>
                      </a:lnTo>
                      <a:lnTo>
                        <a:pt x="117231" y="597877"/>
                      </a:lnTo>
                      <a:lnTo>
                        <a:pt x="117231" y="1091712"/>
                      </a:lnTo>
                      <a:close/>
                      <a:moveTo>
                        <a:pt x="791308" y="73269"/>
                      </a:moveTo>
                      <a:cubicBezTo>
                        <a:pt x="832339" y="73269"/>
                        <a:pt x="864577" y="105508"/>
                        <a:pt x="864577" y="146538"/>
                      </a:cubicBezTo>
                      <a:cubicBezTo>
                        <a:pt x="864577" y="105508"/>
                        <a:pt x="896815" y="73269"/>
                        <a:pt x="937846" y="73269"/>
                      </a:cubicBezTo>
                      <a:cubicBezTo>
                        <a:pt x="896815" y="73269"/>
                        <a:pt x="864577" y="41031"/>
                        <a:pt x="864577" y="0"/>
                      </a:cubicBezTo>
                      <a:cubicBezTo>
                        <a:pt x="864577" y="41031"/>
                        <a:pt x="832339" y="73269"/>
                        <a:pt x="791308" y="73269"/>
                      </a:cubicBez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sp>
              <p:nvSpPr>
                <p:cNvPr id="79" name="任意多边形: 形状 78"/>
                <p:cNvSpPr/>
                <p:nvPr/>
              </p:nvSpPr>
              <p:spPr>
                <a:xfrm>
                  <a:off x="1524000" y="-665510"/>
                  <a:ext cx="175846" cy="2547292"/>
                </a:xfrm>
                <a:custGeom>
                  <a:avLst/>
                  <a:gdLst>
                    <a:gd name="connsiteX0" fmla="*/ 87923 w 175846"/>
                    <a:gd name="connsiteY0" fmla="*/ 175846 h 175846"/>
                    <a:gd name="connsiteX1" fmla="*/ 73269 w 175846"/>
                    <a:gd name="connsiteY1" fmla="*/ 161192 h 175846"/>
                    <a:gd name="connsiteX2" fmla="*/ 14654 w 175846"/>
                    <a:gd name="connsiteY2" fmla="*/ 102577 h 175846"/>
                    <a:gd name="connsiteX3" fmla="*/ 0 w 175846"/>
                    <a:gd name="connsiteY3" fmla="*/ 87923 h 175846"/>
                    <a:gd name="connsiteX4" fmla="*/ 14654 w 175846"/>
                    <a:gd name="connsiteY4" fmla="*/ 73269 h 175846"/>
                    <a:gd name="connsiteX5" fmla="*/ 73269 w 175846"/>
                    <a:gd name="connsiteY5" fmla="*/ 14654 h 175846"/>
                    <a:gd name="connsiteX6" fmla="*/ 87923 w 175846"/>
                    <a:gd name="connsiteY6" fmla="*/ 0 h 175846"/>
                    <a:gd name="connsiteX7" fmla="*/ 102577 w 175846"/>
                    <a:gd name="connsiteY7" fmla="*/ 14654 h 175846"/>
                    <a:gd name="connsiteX8" fmla="*/ 161192 w 175846"/>
                    <a:gd name="connsiteY8" fmla="*/ 73269 h 175846"/>
                    <a:gd name="connsiteX9" fmla="*/ 175846 w 175846"/>
                    <a:gd name="connsiteY9" fmla="*/ 87923 h 175846"/>
                    <a:gd name="connsiteX10" fmla="*/ 161192 w 175846"/>
                    <a:gd name="connsiteY10" fmla="*/ 102577 h 175846"/>
                    <a:gd name="connsiteX11" fmla="*/ 102577 w 175846"/>
                    <a:gd name="connsiteY11" fmla="*/ 161192 h 175846"/>
                    <a:gd name="connsiteX12" fmla="*/ 87923 w 175846"/>
                    <a:gd name="connsiteY12" fmla="*/ 175846 h 175846"/>
                    <a:gd name="connsiteX13" fmla="*/ 63011 w 175846"/>
                    <a:gd name="connsiteY13" fmla="*/ 87923 h 175846"/>
                    <a:gd name="connsiteX14" fmla="*/ 87923 w 175846"/>
                    <a:gd name="connsiteY14" fmla="*/ 112835 h 175846"/>
                    <a:gd name="connsiteX15" fmla="*/ 112835 w 175846"/>
                    <a:gd name="connsiteY15" fmla="*/ 87923 h 175846"/>
                    <a:gd name="connsiteX16" fmla="*/ 87923 w 175846"/>
                    <a:gd name="connsiteY16" fmla="*/ 63012 h 175846"/>
                    <a:gd name="connsiteX17" fmla="*/ 63011 w 175846"/>
                    <a:gd name="connsiteY17" fmla="*/ 87923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846" h="175846">
                      <a:moveTo>
                        <a:pt x="87923" y="175846"/>
                      </a:moveTo>
                      <a:cubicBezTo>
                        <a:pt x="79131" y="175846"/>
                        <a:pt x="73269" y="169985"/>
                        <a:pt x="73269" y="161192"/>
                      </a:cubicBezTo>
                      <a:cubicBezTo>
                        <a:pt x="73269" y="128954"/>
                        <a:pt x="46892" y="102577"/>
                        <a:pt x="14654" y="102577"/>
                      </a:cubicBezTo>
                      <a:cubicBezTo>
                        <a:pt x="5862" y="102577"/>
                        <a:pt x="0" y="96715"/>
                        <a:pt x="0" y="87923"/>
                      </a:cubicBezTo>
                      <a:cubicBezTo>
                        <a:pt x="0" y="79131"/>
                        <a:pt x="5862" y="73269"/>
                        <a:pt x="14654" y="73269"/>
                      </a:cubicBezTo>
                      <a:cubicBezTo>
                        <a:pt x="46892" y="73269"/>
                        <a:pt x="73269" y="46892"/>
                        <a:pt x="73269" y="14654"/>
                      </a:cubicBezTo>
                      <a:cubicBezTo>
                        <a:pt x="73269" y="5862"/>
                        <a:pt x="79131" y="0"/>
                        <a:pt x="87923" y="0"/>
                      </a:cubicBezTo>
                      <a:cubicBezTo>
                        <a:pt x="96715" y="0"/>
                        <a:pt x="102577" y="5862"/>
                        <a:pt x="102577" y="14654"/>
                      </a:cubicBezTo>
                      <a:cubicBezTo>
                        <a:pt x="102577" y="46892"/>
                        <a:pt x="128954" y="73269"/>
                        <a:pt x="161192" y="73269"/>
                      </a:cubicBezTo>
                      <a:cubicBezTo>
                        <a:pt x="169985" y="73269"/>
                        <a:pt x="175846" y="79131"/>
                        <a:pt x="175846" y="87923"/>
                      </a:cubicBezTo>
                      <a:cubicBezTo>
                        <a:pt x="175846" y="96715"/>
                        <a:pt x="169985" y="102577"/>
                        <a:pt x="161192" y="102577"/>
                      </a:cubicBezTo>
                      <a:cubicBezTo>
                        <a:pt x="128954" y="102577"/>
                        <a:pt x="102577" y="128954"/>
                        <a:pt x="102577" y="161192"/>
                      </a:cubicBezTo>
                      <a:cubicBezTo>
                        <a:pt x="102577" y="169985"/>
                        <a:pt x="96715" y="175846"/>
                        <a:pt x="87923" y="175846"/>
                      </a:cubicBezTo>
                      <a:close/>
                      <a:moveTo>
                        <a:pt x="63011" y="87923"/>
                      </a:moveTo>
                      <a:cubicBezTo>
                        <a:pt x="73269" y="93785"/>
                        <a:pt x="80596" y="102577"/>
                        <a:pt x="87923" y="112835"/>
                      </a:cubicBezTo>
                      <a:cubicBezTo>
                        <a:pt x="93785" y="102577"/>
                        <a:pt x="102577" y="95250"/>
                        <a:pt x="112835" y="87923"/>
                      </a:cubicBezTo>
                      <a:cubicBezTo>
                        <a:pt x="102577" y="82062"/>
                        <a:pt x="95250" y="73269"/>
                        <a:pt x="87923" y="63012"/>
                      </a:cubicBezTo>
                      <a:cubicBezTo>
                        <a:pt x="82062" y="73269"/>
                        <a:pt x="73269" y="82062"/>
                        <a:pt x="63011" y="87923"/>
                      </a:cubicBez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sp>
              <p:nvSpPr>
                <p:cNvPr id="80" name="任意多边形: 形状 79"/>
                <p:cNvSpPr/>
                <p:nvPr/>
              </p:nvSpPr>
              <p:spPr>
                <a:xfrm>
                  <a:off x="1361340" y="-907300"/>
                  <a:ext cx="293075" cy="2547292"/>
                </a:xfrm>
                <a:custGeom>
                  <a:avLst/>
                  <a:gdLst>
                    <a:gd name="connsiteX0" fmla="*/ 0 w 293076"/>
                    <a:gd name="connsiteY0" fmla="*/ 146538 h 293076"/>
                    <a:gd name="connsiteX1" fmla="*/ 146538 w 293076"/>
                    <a:gd name="connsiteY1" fmla="*/ 293077 h 293076"/>
                    <a:gd name="connsiteX2" fmla="*/ 293077 w 293076"/>
                    <a:gd name="connsiteY2" fmla="*/ 146538 h 293076"/>
                    <a:gd name="connsiteX3" fmla="*/ 146538 w 293076"/>
                    <a:gd name="connsiteY3" fmla="*/ 0 h 293076"/>
                    <a:gd name="connsiteX4" fmla="*/ 0 w 293076"/>
                    <a:gd name="connsiteY4" fmla="*/ 146538 h 29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76" h="293076">
                      <a:moveTo>
                        <a:pt x="0" y="146538"/>
                      </a:moveTo>
                      <a:cubicBezTo>
                        <a:pt x="80596" y="146538"/>
                        <a:pt x="146538" y="212481"/>
                        <a:pt x="146538" y="293077"/>
                      </a:cubicBezTo>
                      <a:cubicBezTo>
                        <a:pt x="146538" y="212481"/>
                        <a:pt x="212481" y="146538"/>
                        <a:pt x="293077" y="146538"/>
                      </a:cubicBezTo>
                      <a:cubicBezTo>
                        <a:pt x="212481" y="146538"/>
                        <a:pt x="146538" y="80596"/>
                        <a:pt x="146538" y="0"/>
                      </a:cubicBezTo>
                      <a:cubicBezTo>
                        <a:pt x="146538" y="80596"/>
                        <a:pt x="80596" y="146538"/>
                        <a:pt x="0" y="146538"/>
                      </a:cubicBez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sp>
              <p:nvSpPr>
                <p:cNvPr id="81" name="任意多边形: 形状 80"/>
                <p:cNvSpPr/>
                <p:nvPr/>
              </p:nvSpPr>
              <p:spPr>
                <a:xfrm>
                  <a:off x="1332035" y="-907300"/>
                  <a:ext cx="351693" cy="2547293"/>
                </a:xfrm>
                <a:custGeom>
                  <a:avLst/>
                  <a:gdLst>
                    <a:gd name="connsiteX0" fmla="*/ 175846 w 351692"/>
                    <a:gd name="connsiteY0" fmla="*/ 351692 h 351692"/>
                    <a:gd name="connsiteX1" fmla="*/ 146538 w 351692"/>
                    <a:gd name="connsiteY1" fmla="*/ 322385 h 351692"/>
                    <a:gd name="connsiteX2" fmla="*/ 29308 w 351692"/>
                    <a:gd name="connsiteY2" fmla="*/ 205154 h 351692"/>
                    <a:gd name="connsiteX3" fmla="*/ 0 w 351692"/>
                    <a:gd name="connsiteY3" fmla="*/ 175846 h 351692"/>
                    <a:gd name="connsiteX4" fmla="*/ 29308 w 351692"/>
                    <a:gd name="connsiteY4" fmla="*/ 146538 h 351692"/>
                    <a:gd name="connsiteX5" fmla="*/ 146538 w 351692"/>
                    <a:gd name="connsiteY5" fmla="*/ 29308 h 351692"/>
                    <a:gd name="connsiteX6" fmla="*/ 175846 w 351692"/>
                    <a:gd name="connsiteY6" fmla="*/ 0 h 351692"/>
                    <a:gd name="connsiteX7" fmla="*/ 205154 w 351692"/>
                    <a:gd name="connsiteY7" fmla="*/ 29308 h 351692"/>
                    <a:gd name="connsiteX8" fmla="*/ 322385 w 351692"/>
                    <a:gd name="connsiteY8" fmla="*/ 146538 h 351692"/>
                    <a:gd name="connsiteX9" fmla="*/ 351692 w 351692"/>
                    <a:gd name="connsiteY9" fmla="*/ 175846 h 351692"/>
                    <a:gd name="connsiteX10" fmla="*/ 322385 w 351692"/>
                    <a:gd name="connsiteY10" fmla="*/ 205154 h 351692"/>
                    <a:gd name="connsiteX11" fmla="*/ 205154 w 351692"/>
                    <a:gd name="connsiteY11" fmla="*/ 322385 h 351692"/>
                    <a:gd name="connsiteX12" fmla="*/ 175846 w 351692"/>
                    <a:gd name="connsiteY12" fmla="*/ 351692 h 351692"/>
                    <a:gd name="connsiteX13" fmla="*/ 126023 w 351692"/>
                    <a:gd name="connsiteY13" fmla="*/ 175846 h 351692"/>
                    <a:gd name="connsiteX14" fmla="*/ 175846 w 351692"/>
                    <a:gd name="connsiteY14" fmla="*/ 225669 h 351692"/>
                    <a:gd name="connsiteX15" fmla="*/ 225669 w 351692"/>
                    <a:gd name="connsiteY15" fmla="*/ 175846 h 351692"/>
                    <a:gd name="connsiteX16" fmla="*/ 175846 w 351692"/>
                    <a:gd name="connsiteY16" fmla="*/ 126023 h 351692"/>
                    <a:gd name="connsiteX17" fmla="*/ 126023 w 351692"/>
                    <a:gd name="connsiteY17" fmla="*/ 175846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692" h="351692">
                      <a:moveTo>
                        <a:pt x="175846" y="351692"/>
                      </a:moveTo>
                      <a:cubicBezTo>
                        <a:pt x="159727" y="351692"/>
                        <a:pt x="146538" y="338504"/>
                        <a:pt x="146538" y="322385"/>
                      </a:cubicBezTo>
                      <a:cubicBezTo>
                        <a:pt x="146538" y="257908"/>
                        <a:pt x="93785" y="205154"/>
                        <a:pt x="29308" y="205154"/>
                      </a:cubicBezTo>
                      <a:cubicBezTo>
                        <a:pt x="13188" y="205154"/>
                        <a:pt x="0" y="191965"/>
                        <a:pt x="0" y="175846"/>
                      </a:cubicBezTo>
                      <a:cubicBezTo>
                        <a:pt x="0" y="159727"/>
                        <a:pt x="13188" y="146538"/>
                        <a:pt x="29308" y="146538"/>
                      </a:cubicBezTo>
                      <a:cubicBezTo>
                        <a:pt x="93785" y="146538"/>
                        <a:pt x="146538" y="93785"/>
                        <a:pt x="146538" y="29308"/>
                      </a:cubicBezTo>
                      <a:cubicBezTo>
                        <a:pt x="146538" y="13188"/>
                        <a:pt x="159727" y="0"/>
                        <a:pt x="175846" y="0"/>
                      </a:cubicBezTo>
                      <a:cubicBezTo>
                        <a:pt x="191965" y="0"/>
                        <a:pt x="205154" y="13188"/>
                        <a:pt x="205154" y="29308"/>
                      </a:cubicBezTo>
                      <a:cubicBezTo>
                        <a:pt x="205154" y="93785"/>
                        <a:pt x="257908" y="146538"/>
                        <a:pt x="322385" y="146538"/>
                      </a:cubicBezTo>
                      <a:cubicBezTo>
                        <a:pt x="338504" y="146538"/>
                        <a:pt x="351692" y="159727"/>
                        <a:pt x="351692" y="175846"/>
                      </a:cubicBezTo>
                      <a:cubicBezTo>
                        <a:pt x="351692" y="191965"/>
                        <a:pt x="338504" y="205154"/>
                        <a:pt x="322385" y="205154"/>
                      </a:cubicBezTo>
                      <a:cubicBezTo>
                        <a:pt x="257908" y="205154"/>
                        <a:pt x="205154" y="257908"/>
                        <a:pt x="205154" y="322385"/>
                      </a:cubicBezTo>
                      <a:cubicBezTo>
                        <a:pt x="205154" y="338504"/>
                        <a:pt x="191965" y="351692"/>
                        <a:pt x="175846" y="351692"/>
                      </a:cubicBezTo>
                      <a:close/>
                      <a:moveTo>
                        <a:pt x="126023" y="175846"/>
                      </a:moveTo>
                      <a:cubicBezTo>
                        <a:pt x="145073" y="189035"/>
                        <a:pt x="162658" y="205154"/>
                        <a:pt x="175846" y="225669"/>
                      </a:cubicBezTo>
                      <a:cubicBezTo>
                        <a:pt x="189035" y="206619"/>
                        <a:pt x="205154" y="189035"/>
                        <a:pt x="225669" y="175846"/>
                      </a:cubicBezTo>
                      <a:cubicBezTo>
                        <a:pt x="206619" y="162658"/>
                        <a:pt x="189035" y="146538"/>
                        <a:pt x="175846" y="126023"/>
                      </a:cubicBezTo>
                      <a:cubicBezTo>
                        <a:pt x="162658" y="146538"/>
                        <a:pt x="146538" y="162658"/>
                        <a:pt x="126023" y="175846"/>
                      </a:cubicBez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grpSp>
        </p:grpSp>
      </p:grpSp>
      <p:grpSp>
        <p:nvGrpSpPr>
          <p:cNvPr id="10" name="组合 9"/>
          <p:cNvGrpSpPr/>
          <p:nvPr/>
        </p:nvGrpSpPr>
        <p:grpSpPr>
          <a:xfrm>
            <a:off x="4698113" y="1173142"/>
            <a:ext cx="6304280" cy="667568"/>
            <a:chOff x="4698113" y="2913973"/>
            <a:chExt cx="6304280" cy="667568"/>
          </a:xfrm>
        </p:grpSpPr>
        <p:sp>
          <p:nvSpPr>
            <p:cNvPr id="29" name="文本框 28"/>
            <p:cNvSpPr txBox="1"/>
            <p:nvPr>
              <p:custDataLst>
                <p:tags r:id="rId5"/>
              </p:custDataLst>
            </p:nvPr>
          </p:nvSpPr>
          <p:spPr>
            <a:xfrm>
              <a:off x="5172755" y="2976977"/>
              <a:ext cx="5540375"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accent1"/>
                  </a:solidFill>
                  <a:latin typeface="微软雅黑" panose="020B0503020204020204" pitchFamily="34" charset="-122"/>
                  <a:ea typeface="微软雅黑" panose="020B0503020204020204" pitchFamily="34" charset="-122"/>
                  <a:cs typeface="+mn-ea"/>
                  <a:sym typeface="+mn-lt"/>
                </a:rPr>
                <a:t>1</a:t>
              </a:r>
              <a:r>
                <a:rPr kumimoji="0" lang="en-US" altLang="zh-CN"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a:t>
              </a:r>
              <a:r>
                <a:rPr lang="zh-CN" altLang="en-US" sz="2400" dirty="0">
                  <a:solidFill>
                    <a:schemeClr val="accent1"/>
                  </a:solidFill>
                  <a:latin typeface="微软雅黑" panose="020B0503020204020204" pitchFamily="34" charset="-122"/>
                  <a:ea typeface="微软雅黑" panose="020B0503020204020204" pitchFamily="34" charset="-122"/>
                  <a:sym typeface="+mn-ea"/>
                </a:rPr>
                <a:t>准备英语六</a:t>
              </a:r>
              <a:r>
                <a:rPr lang="zh-CN" altLang="en-US" sz="2400" b="1" dirty="0">
                  <a:solidFill>
                    <a:schemeClr val="accent1"/>
                  </a:solidFill>
                  <a:latin typeface="微软雅黑" panose="020B0503020204020204" pitchFamily="34" charset="-122"/>
                  <a:ea typeface="微软雅黑" panose="020B0503020204020204" pitchFamily="34" charset="-122"/>
                  <a:sym typeface="+mn-ea"/>
                </a:rPr>
                <a:t>级</a:t>
              </a:r>
              <a:r>
                <a:rPr lang="zh-CN" altLang="en-US" sz="2400" dirty="0">
                  <a:solidFill>
                    <a:schemeClr val="accent1"/>
                  </a:solidFill>
                  <a:latin typeface="微软雅黑" panose="020B0503020204020204" pitchFamily="34" charset="-122"/>
                  <a:ea typeface="微软雅黑" panose="020B0503020204020204" pitchFamily="34" charset="-122"/>
                  <a:sym typeface="+mn-ea"/>
                </a:rPr>
                <a:t>考试</a:t>
              </a:r>
              <a:endPar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0" name="文本框 29"/>
            <p:cNvSpPr txBox="1"/>
            <p:nvPr>
              <p:custDataLst>
                <p:tags r:id="rId6"/>
              </p:custDataLst>
            </p:nvPr>
          </p:nvSpPr>
          <p:spPr>
            <a:xfrm>
              <a:off x="5172458" y="3327497"/>
              <a:ext cx="5829935" cy="2540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a:lnSpc>
                  <a:spcPct val="125000"/>
                </a:lnSpc>
                <a:spcBef>
                  <a:spcPts val="0"/>
                </a:spcBef>
                <a:buNone/>
              </a:pPr>
              <a:endParaRPr lang="zh-CN" altLang="en-US" sz="14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9" name="组合 8"/>
            <p:cNvGrpSpPr/>
            <p:nvPr/>
          </p:nvGrpSpPr>
          <p:grpSpPr>
            <a:xfrm>
              <a:off x="4698113" y="2913973"/>
              <a:ext cx="360848" cy="522773"/>
              <a:chOff x="4698113" y="2913973"/>
              <a:chExt cx="360848" cy="522773"/>
            </a:xfrm>
          </p:grpSpPr>
          <p:sp>
            <p:nvSpPr>
              <p:cNvPr id="21" name="矩形 20"/>
              <p:cNvSpPr/>
              <p:nvPr>
                <p:custDataLst>
                  <p:tags r:id="rId7"/>
                </p:custDataLst>
              </p:nvPr>
            </p:nvSpPr>
            <p:spPr>
              <a:xfrm>
                <a:off x="4698113" y="2972735"/>
                <a:ext cx="36084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91" name="组合 90"/>
              <p:cNvGrpSpPr/>
              <p:nvPr/>
            </p:nvGrpSpPr>
            <p:grpSpPr>
              <a:xfrm>
                <a:off x="4754179" y="2913973"/>
                <a:ext cx="248716" cy="522773"/>
                <a:chOff x="85726" y="-744197"/>
                <a:chExt cx="1733549" cy="3643731"/>
              </a:xfrm>
            </p:grpSpPr>
            <p:sp>
              <p:nvSpPr>
                <p:cNvPr id="87" name="任意多边形: 形状 86"/>
                <p:cNvSpPr/>
                <p:nvPr/>
              </p:nvSpPr>
              <p:spPr>
                <a:xfrm>
                  <a:off x="1571652" y="325288"/>
                  <a:ext cx="243810" cy="2574246"/>
                </a:xfrm>
                <a:custGeom>
                  <a:avLst/>
                  <a:gdLst>
                    <a:gd name="connsiteX0" fmla="*/ 70659 w 243812"/>
                    <a:gd name="connsiteY0" fmla="*/ 9186 h 406102"/>
                    <a:gd name="connsiteX1" fmla="*/ 9187 w 243812"/>
                    <a:gd name="connsiteY1" fmla="*/ 16976 h 406102"/>
                    <a:gd name="connsiteX2" fmla="*/ 16974 w 243812"/>
                    <a:gd name="connsiteY2" fmla="*/ 78448 h 406102"/>
                    <a:gd name="connsiteX3" fmla="*/ 156182 w 243812"/>
                    <a:gd name="connsiteY3" fmla="*/ 362288 h 406102"/>
                    <a:gd name="connsiteX4" fmla="*/ 199997 w 243812"/>
                    <a:gd name="connsiteY4" fmla="*/ 406103 h 406102"/>
                    <a:gd name="connsiteX5" fmla="*/ 243812 w 243812"/>
                    <a:gd name="connsiteY5" fmla="*/ 362288 h 406102"/>
                    <a:gd name="connsiteX6" fmla="*/ 196709 w 243812"/>
                    <a:gd name="connsiteY6" fmla="*/ 162457 h 406102"/>
                    <a:gd name="connsiteX7" fmla="*/ 70659 w 243812"/>
                    <a:gd name="connsiteY7" fmla="*/ 9186 h 40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12" h="406102">
                      <a:moveTo>
                        <a:pt x="70659" y="9186"/>
                      </a:moveTo>
                      <a:cubicBezTo>
                        <a:pt x="51535" y="-5637"/>
                        <a:pt x="24011" y="-2152"/>
                        <a:pt x="9187" y="16976"/>
                      </a:cubicBezTo>
                      <a:cubicBezTo>
                        <a:pt x="-5638" y="36100"/>
                        <a:pt x="-2150" y="63622"/>
                        <a:pt x="16974" y="78448"/>
                      </a:cubicBezTo>
                      <a:cubicBezTo>
                        <a:pt x="105444" y="147017"/>
                        <a:pt x="156182" y="250474"/>
                        <a:pt x="156182" y="362288"/>
                      </a:cubicBezTo>
                      <a:cubicBezTo>
                        <a:pt x="156182" y="386485"/>
                        <a:pt x="175798" y="406103"/>
                        <a:pt x="199997" y="406103"/>
                      </a:cubicBezTo>
                      <a:cubicBezTo>
                        <a:pt x="224196" y="406103"/>
                        <a:pt x="243812" y="386485"/>
                        <a:pt x="243812" y="362288"/>
                      </a:cubicBezTo>
                      <a:cubicBezTo>
                        <a:pt x="243812" y="292062"/>
                        <a:pt x="227964" y="224828"/>
                        <a:pt x="196709" y="162457"/>
                      </a:cubicBezTo>
                      <a:cubicBezTo>
                        <a:pt x="166926" y="103015"/>
                        <a:pt x="123338" y="50016"/>
                        <a:pt x="70659" y="9186"/>
                      </a:cubicBez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sp>
              <p:nvSpPr>
                <p:cNvPr id="88" name="任意多边形: 形状 87"/>
                <p:cNvSpPr/>
                <p:nvPr/>
              </p:nvSpPr>
              <p:spPr>
                <a:xfrm>
                  <a:off x="922983" y="46376"/>
                  <a:ext cx="726775" cy="2574246"/>
                </a:xfrm>
                <a:custGeom>
                  <a:avLst/>
                  <a:gdLst>
                    <a:gd name="connsiteX0" fmla="*/ 446240 w 726776"/>
                    <a:gd name="connsiteY0" fmla="*/ 473674 h 963930"/>
                    <a:gd name="connsiteX1" fmla="*/ 130693 w 726776"/>
                    <a:gd name="connsiteY1" fmla="*/ 604441 h 963930"/>
                    <a:gd name="connsiteX2" fmla="*/ 0 w 726776"/>
                    <a:gd name="connsiteY2" fmla="*/ 920115 h 963930"/>
                    <a:gd name="connsiteX3" fmla="*/ 43815 w 726776"/>
                    <a:gd name="connsiteY3" fmla="*/ 963930 h 963930"/>
                    <a:gd name="connsiteX4" fmla="*/ 87630 w 726776"/>
                    <a:gd name="connsiteY4" fmla="*/ 920115 h 963930"/>
                    <a:gd name="connsiteX5" fmla="*/ 446240 w 726776"/>
                    <a:gd name="connsiteY5" fmla="*/ 561305 h 963930"/>
                    <a:gd name="connsiteX6" fmla="*/ 726777 w 726776"/>
                    <a:gd name="connsiteY6" fmla="*/ 280652 h 963930"/>
                    <a:gd name="connsiteX7" fmla="*/ 446240 w 726776"/>
                    <a:gd name="connsiteY7" fmla="*/ 0 h 963930"/>
                    <a:gd name="connsiteX8" fmla="*/ 165704 w 726776"/>
                    <a:gd name="connsiteY8" fmla="*/ 280652 h 963930"/>
                    <a:gd name="connsiteX9" fmla="*/ 207788 w 726776"/>
                    <a:gd name="connsiteY9" fmla="*/ 428564 h 963930"/>
                    <a:gd name="connsiteX10" fmla="*/ 268123 w 726776"/>
                    <a:gd name="connsiteY10" fmla="*/ 442676 h 963930"/>
                    <a:gd name="connsiteX11" fmla="*/ 282235 w 726776"/>
                    <a:gd name="connsiteY11" fmla="*/ 382341 h 963930"/>
                    <a:gd name="connsiteX12" fmla="*/ 253334 w 726776"/>
                    <a:gd name="connsiteY12" fmla="*/ 280652 h 963930"/>
                    <a:gd name="connsiteX13" fmla="*/ 446240 w 726776"/>
                    <a:gd name="connsiteY13" fmla="*/ 87630 h 963930"/>
                    <a:gd name="connsiteX14" fmla="*/ 639147 w 726776"/>
                    <a:gd name="connsiteY14" fmla="*/ 280652 h 963930"/>
                    <a:gd name="connsiteX15" fmla="*/ 446240 w 726776"/>
                    <a:gd name="connsiteY15" fmla="*/ 473674 h 9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776" h="963930">
                      <a:moveTo>
                        <a:pt x="446240" y="473674"/>
                      </a:moveTo>
                      <a:cubicBezTo>
                        <a:pt x="327041" y="473674"/>
                        <a:pt x="214977" y="520115"/>
                        <a:pt x="130693" y="604441"/>
                      </a:cubicBezTo>
                      <a:cubicBezTo>
                        <a:pt x="46415" y="688762"/>
                        <a:pt x="0" y="800870"/>
                        <a:pt x="0" y="920115"/>
                      </a:cubicBezTo>
                      <a:cubicBezTo>
                        <a:pt x="0" y="944312"/>
                        <a:pt x="19616" y="963930"/>
                        <a:pt x="43815" y="963930"/>
                      </a:cubicBezTo>
                      <a:cubicBezTo>
                        <a:pt x="68014" y="963930"/>
                        <a:pt x="87630" y="944312"/>
                        <a:pt x="87630" y="920115"/>
                      </a:cubicBezTo>
                      <a:cubicBezTo>
                        <a:pt x="87630" y="722268"/>
                        <a:pt x="248501" y="561305"/>
                        <a:pt x="446240" y="561305"/>
                      </a:cubicBezTo>
                      <a:cubicBezTo>
                        <a:pt x="600928" y="561305"/>
                        <a:pt x="726777" y="435403"/>
                        <a:pt x="726777" y="280652"/>
                      </a:cubicBezTo>
                      <a:cubicBezTo>
                        <a:pt x="726777" y="125901"/>
                        <a:pt x="600928" y="0"/>
                        <a:pt x="446240" y="0"/>
                      </a:cubicBezTo>
                      <a:cubicBezTo>
                        <a:pt x="291553" y="0"/>
                        <a:pt x="165704" y="125901"/>
                        <a:pt x="165704" y="280652"/>
                      </a:cubicBezTo>
                      <a:cubicBezTo>
                        <a:pt x="165704" y="333076"/>
                        <a:pt x="180257" y="384221"/>
                        <a:pt x="207788" y="428564"/>
                      </a:cubicBezTo>
                      <a:cubicBezTo>
                        <a:pt x="220551" y="449123"/>
                        <a:pt x="247566" y="455438"/>
                        <a:pt x="268123" y="442676"/>
                      </a:cubicBezTo>
                      <a:cubicBezTo>
                        <a:pt x="288682" y="429913"/>
                        <a:pt x="294999" y="402898"/>
                        <a:pt x="282235" y="382341"/>
                      </a:cubicBezTo>
                      <a:cubicBezTo>
                        <a:pt x="263328" y="351890"/>
                        <a:pt x="253334" y="316727"/>
                        <a:pt x="253334" y="280652"/>
                      </a:cubicBezTo>
                      <a:cubicBezTo>
                        <a:pt x="253334" y="174220"/>
                        <a:pt x="339871" y="87630"/>
                        <a:pt x="446240" y="87630"/>
                      </a:cubicBezTo>
                      <a:cubicBezTo>
                        <a:pt x="552610" y="87630"/>
                        <a:pt x="639147" y="174220"/>
                        <a:pt x="639147" y="280652"/>
                      </a:cubicBezTo>
                      <a:cubicBezTo>
                        <a:pt x="639147" y="387085"/>
                        <a:pt x="552610" y="473674"/>
                        <a:pt x="446240" y="473674"/>
                      </a:cubicBez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sp>
              <p:nvSpPr>
                <p:cNvPr id="89" name="任意多边形: 形状 88"/>
                <p:cNvSpPr/>
                <p:nvPr/>
              </p:nvSpPr>
              <p:spPr>
                <a:xfrm>
                  <a:off x="85726" y="-744197"/>
                  <a:ext cx="1733549" cy="2574246"/>
                </a:xfrm>
                <a:custGeom>
                  <a:avLst/>
                  <a:gdLst>
                    <a:gd name="connsiteX0" fmla="*/ 900450 w 1733549"/>
                    <a:gd name="connsiteY0" fmla="*/ 13950 h 914401"/>
                    <a:gd name="connsiteX1" fmla="*/ 833099 w 1733549"/>
                    <a:gd name="connsiteY1" fmla="*/ 13950 h 914401"/>
                    <a:gd name="connsiteX2" fmla="*/ 13949 w 1733549"/>
                    <a:gd name="connsiteY2" fmla="*/ 833100 h 914401"/>
                    <a:gd name="connsiteX3" fmla="*/ 13949 w 1733549"/>
                    <a:gd name="connsiteY3" fmla="*/ 900452 h 914401"/>
                    <a:gd name="connsiteX4" fmla="*/ 81300 w 1733549"/>
                    <a:gd name="connsiteY4" fmla="*/ 900452 h 914401"/>
                    <a:gd name="connsiteX5" fmla="*/ 866774 w 1733549"/>
                    <a:gd name="connsiteY5" fmla="*/ 114978 h 914401"/>
                    <a:gd name="connsiteX6" fmla="*/ 1652247 w 1733549"/>
                    <a:gd name="connsiteY6" fmla="*/ 900452 h 914401"/>
                    <a:gd name="connsiteX7" fmla="*/ 1685924 w 1733549"/>
                    <a:gd name="connsiteY7" fmla="*/ 914402 h 914401"/>
                    <a:gd name="connsiteX8" fmla="*/ 1719600 w 1733549"/>
                    <a:gd name="connsiteY8" fmla="*/ 900454 h 914401"/>
                    <a:gd name="connsiteX9" fmla="*/ 1719600 w 1733549"/>
                    <a:gd name="connsiteY9" fmla="*/ 833102 h 914401"/>
                    <a:gd name="connsiteX10" fmla="*/ 900450 w 1733549"/>
                    <a:gd name="connsiteY10" fmla="*/ 13950 h 91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549" h="914401">
                      <a:moveTo>
                        <a:pt x="900450" y="13950"/>
                      </a:moveTo>
                      <a:cubicBezTo>
                        <a:pt x="881850" y="-4650"/>
                        <a:pt x="851697" y="-4650"/>
                        <a:pt x="833099" y="13950"/>
                      </a:cubicBezTo>
                      <a:lnTo>
                        <a:pt x="13949" y="833100"/>
                      </a:lnTo>
                      <a:cubicBezTo>
                        <a:pt x="-4650" y="851701"/>
                        <a:pt x="-4650" y="881853"/>
                        <a:pt x="13949" y="900452"/>
                      </a:cubicBezTo>
                      <a:cubicBezTo>
                        <a:pt x="32549" y="919052"/>
                        <a:pt x="62702" y="919052"/>
                        <a:pt x="81300" y="900452"/>
                      </a:cubicBezTo>
                      <a:lnTo>
                        <a:pt x="866774" y="114978"/>
                      </a:lnTo>
                      <a:lnTo>
                        <a:pt x="1652247" y="900452"/>
                      </a:lnTo>
                      <a:cubicBezTo>
                        <a:pt x="1661547" y="909754"/>
                        <a:pt x="1673735" y="914402"/>
                        <a:pt x="1685924" y="914402"/>
                      </a:cubicBezTo>
                      <a:cubicBezTo>
                        <a:pt x="1698112" y="914402"/>
                        <a:pt x="1710300" y="909754"/>
                        <a:pt x="1719600" y="900454"/>
                      </a:cubicBezTo>
                      <a:cubicBezTo>
                        <a:pt x="1738199" y="881853"/>
                        <a:pt x="1738199" y="851701"/>
                        <a:pt x="1719600" y="833102"/>
                      </a:cubicBezTo>
                      <a:lnTo>
                        <a:pt x="900450" y="13950"/>
                      </a:lnTo>
                      <a:close/>
                    </a:path>
                  </a:pathLst>
                </a:custGeom>
                <a:solidFill>
                  <a:schemeClr val="bg1"/>
                </a:solidFill>
                <a:ln w="1860" cap="flat">
                  <a:noFill/>
                  <a:prstDash val="solid"/>
                  <a:miter/>
                </a:ln>
              </p:spPr>
              <p:txBody>
                <a:bodyPr rtlCol="0" anchor="ctr">
                  <a:spAutoFit/>
                </a:bodyPr>
                <a:lstStyle/>
                <a:p>
                  <a:endParaRPr lang="en-US" dirty="0">
                    <a:latin typeface="微软雅黑" panose="020B0503020204020204" pitchFamily="34" charset="-122"/>
                    <a:ea typeface="微软雅黑" panose="020B0503020204020204" pitchFamily="34" charset="-122"/>
                  </a:endParaRPr>
                </a:p>
              </p:txBody>
            </p:sp>
            <p:sp>
              <p:nvSpPr>
                <p:cNvPr id="90" name="任意多边形: 形状 89"/>
                <p:cNvSpPr/>
                <p:nvPr/>
              </p:nvSpPr>
              <p:spPr>
                <a:xfrm>
                  <a:off x="292916" y="141977"/>
                  <a:ext cx="552449" cy="2574246"/>
                </a:xfrm>
                <a:custGeom>
                  <a:avLst/>
                  <a:gdLst>
                    <a:gd name="connsiteX0" fmla="*/ 47625 w 552449"/>
                    <a:gd name="connsiteY0" fmla="*/ 0 h 780358"/>
                    <a:gd name="connsiteX1" fmla="*/ 0 w 552449"/>
                    <a:gd name="connsiteY1" fmla="*/ 47625 h 780358"/>
                    <a:gd name="connsiteX2" fmla="*/ 0 w 552449"/>
                    <a:gd name="connsiteY2" fmla="*/ 732734 h 780358"/>
                    <a:gd name="connsiteX3" fmla="*/ 47625 w 552449"/>
                    <a:gd name="connsiteY3" fmla="*/ 780358 h 780358"/>
                    <a:gd name="connsiteX4" fmla="*/ 504825 w 552449"/>
                    <a:gd name="connsiteY4" fmla="*/ 780358 h 780358"/>
                    <a:gd name="connsiteX5" fmla="*/ 552450 w 552449"/>
                    <a:gd name="connsiteY5" fmla="*/ 732734 h 780358"/>
                    <a:gd name="connsiteX6" fmla="*/ 504825 w 552449"/>
                    <a:gd name="connsiteY6" fmla="*/ 685108 h 780358"/>
                    <a:gd name="connsiteX7" fmla="*/ 95250 w 552449"/>
                    <a:gd name="connsiteY7" fmla="*/ 685108 h 780358"/>
                    <a:gd name="connsiteX8" fmla="*/ 95250 w 552449"/>
                    <a:gd name="connsiteY8" fmla="*/ 47625 h 780358"/>
                    <a:gd name="connsiteX9" fmla="*/ 47625 w 552449"/>
                    <a:gd name="connsiteY9" fmla="*/ 0 h 7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49" h="780358">
                      <a:moveTo>
                        <a:pt x="47625" y="0"/>
                      </a:moveTo>
                      <a:cubicBezTo>
                        <a:pt x="21323" y="0"/>
                        <a:pt x="0" y="21323"/>
                        <a:pt x="0" y="47625"/>
                      </a:cubicBezTo>
                      <a:lnTo>
                        <a:pt x="0" y="732734"/>
                      </a:lnTo>
                      <a:cubicBezTo>
                        <a:pt x="0" y="759036"/>
                        <a:pt x="21323" y="780358"/>
                        <a:pt x="47625" y="780358"/>
                      </a:cubicBezTo>
                      <a:lnTo>
                        <a:pt x="504825" y="780358"/>
                      </a:lnTo>
                      <a:cubicBezTo>
                        <a:pt x="531127" y="780358"/>
                        <a:pt x="552450" y="759036"/>
                        <a:pt x="552450" y="732734"/>
                      </a:cubicBezTo>
                      <a:cubicBezTo>
                        <a:pt x="552450" y="706431"/>
                        <a:pt x="531127" y="685108"/>
                        <a:pt x="504825" y="685108"/>
                      </a:cubicBezTo>
                      <a:lnTo>
                        <a:pt x="95250" y="685108"/>
                      </a:lnTo>
                      <a:lnTo>
                        <a:pt x="95250" y="47625"/>
                      </a:lnTo>
                      <a:cubicBezTo>
                        <a:pt x="95250" y="21325"/>
                        <a:pt x="73927" y="0"/>
                        <a:pt x="47625" y="0"/>
                      </a:cubicBezTo>
                      <a:close/>
                    </a:path>
                  </a:pathLst>
                </a:custGeom>
                <a:solidFill>
                  <a:schemeClr val="bg1"/>
                </a:solidFill>
                <a:ln w="1860"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grpSp>
        </p:grpSp>
      </p:grpSp>
      <p:grpSp>
        <p:nvGrpSpPr>
          <p:cNvPr id="2" name="组合 1"/>
          <p:cNvGrpSpPr/>
          <p:nvPr/>
        </p:nvGrpSpPr>
        <p:grpSpPr>
          <a:xfrm>
            <a:off x="1220877" y="2976977"/>
            <a:ext cx="3417006" cy="2008634"/>
            <a:chOff x="1220877" y="2976977"/>
            <a:chExt cx="3417006" cy="2008634"/>
          </a:xfrm>
        </p:grpSpPr>
        <p:sp>
          <p:nvSpPr>
            <p:cNvPr id="55" name="椭圆 54"/>
            <p:cNvSpPr/>
            <p:nvPr/>
          </p:nvSpPr>
          <p:spPr>
            <a:xfrm>
              <a:off x="3554849" y="3543090"/>
              <a:ext cx="90488" cy="90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cxnSp>
          <p:nvCxnSpPr>
            <p:cNvPr id="60" name="直接箭头连接符 59"/>
            <p:cNvCxnSpPr/>
            <p:nvPr/>
          </p:nvCxnSpPr>
          <p:spPr>
            <a:xfrm flipV="1">
              <a:off x="1220877" y="2976977"/>
              <a:ext cx="3417006" cy="20086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769107" y="1463868"/>
            <a:ext cx="1866181" cy="1686779"/>
            <a:chOff x="2769107" y="1463868"/>
            <a:chExt cx="1866181" cy="1686779"/>
          </a:xfrm>
        </p:grpSpPr>
        <p:cxnSp>
          <p:nvCxnSpPr>
            <p:cNvPr id="58" name="直接箭头连接符 57"/>
            <p:cNvCxnSpPr/>
            <p:nvPr/>
          </p:nvCxnSpPr>
          <p:spPr>
            <a:xfrm flipV="1">
              <a:off x="2814351" y="1463868"/>
              <a:ext cx="1" cy="1686779"/>
            </a:xfrm>
            <a:prstGeom prst="straightConnector1">
              <a:avLst/>
            </a:prstGeom>
            <a:ln w="12700">
              <a:tailEnd type="none"/>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769107" y="1468755"/>
              <a:ext cx="1866181" cy="838502"/>
              <a:chOff x="3039774" y="1361593"/>
              <a:chExt cx="1866181" cy="838502"/>
            </a:xfrm>
          </p:grpSpPr>
          <p:sp>
            <p:nvSpPr>
              <p:cNvPr id="57" name="椭圆 56"/>
              <p:cNvSpPr/>
              <p:nvPr/>
            </p:nvSpPr>
            <p:spPr>
              <a:xfrm>
                <a:off x="3039774" y="2109607"/>
                <a:ext cx="90488" cy="90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cxnSp>
            <p:nvCxnSpPr>
              <p:cNvPr id="61" name="直接箭头连接符 60"/>
              <p:cNvCxnSpPr/>
              <p:nvPr/>
            </p:nvCxnSpPr>
            <p:spPr>
              <a:xfrm flipV="1">
                <a:off x="3077067" y="1361593"/>
                <a:ext cx="1828888"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组合 4"/>
          <p:cNvGrpSpPr/>
          <p:nvPr/>
        </p:nvGrpSpPr>
        <p:grpSpPr>
          <a:xfrm>
            <a:off x="1223677" y="2248116"/>
            <a:ext cx="3181350" cy="2737496"/>
            <a:chOff x="1223677" y="2248116"/>
            <a:chExt cx="3181350" cy="2737496"/>
          </a:xfrm>
        </p:grpSpPr>
        <p:grpSp>
          <p:nvGrpSpPr>
            <p:cNvPr id="3" name="组合 2"/>
            <p:cNvGrpSpPr/>
            <p:nvPr/>
          </p:nvGrpSpPr>
          <p:grpSpPr>
            <a:xfrm>
              <a:off x="1223677" y="2248116"/>
              <a:ext cx="3181350" cy="2737496"/>
              <a:chOff x="1223677" y="2248116"/>
              <a:chExt cx="3181350" cy="2737496"/>
            </a:xfrm>
          </p:grpSpPr>
          <p:sp>
            <p:nvSpPr>
              <p:cNvPr id="52" name="等腰三角形 51"/>
              <p:cNvSpPr/>
              <p:nvPr/>
            </p:nvSpPr>
            <p:spPr>
              <a:xfrm>
                <a:off x="1223677" y="2248116"/>
                <a:ext cx="3181350" cy="2737496"/>
              </a:xfrm>
              <a:prstGeom prst="triangle">
                <a:avLst/>
              </a:prstGeom>
              <a:gradFill flip="none" rotWithShape="1">
                <a:gsLst>
                  <a:gs pos="73000">
                    <a:schemeClr val="accent1">
                      <a:alpha val="0"/>
                    </a:schemeClr>
                  </a:gs>
                  <a:gs pos="100000">
                    <a:schemeClr val="accent1">
                      <a:alpha val="20000"/>
                    </a:schemeClr>
                  </a:gs>
                </a:gsLst>
                <a:path path="shape">
                  <a:fillToRect l="50000" t="50000" r="50000" b="50000"/>
                </a:path>
                <a:tileRect/>
              </a:gra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53" name="等腰三角形 52"/>
              <p:cNvSpPr/>
              <p:nvPr/>
            </p:nvSpPr>
            <p:spPr>
              <a:xfrm>
                <a:off x="1809741" y="2918387"/>
                <a:ext cx="2009223" cy="173208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54" name="等腰三角形 53"/>
              <p:cNvSpPr/>
              <p:nvPr/>
            </p:nvSpPr>
            <p:spPr>
              <a:xfrm>
                <a:off x="1223677" y="2248116"/>
                <a:ext cx="3181350" cy="2737496"/>
              </a:xfrm>
              <a:prstGeom prst="triangle">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grpSp>
        <p:grpSp>
          <p:nvGrpSpPr>
            <p:cNvPr id="71" name="组合 70"/>
            <p:cNvGrpSpPr/>
            <p:nvPr/>
          </p:nvGrpSpPr>
          <p:grpSpPr>
            <a:xfrm>
              <a:off x="2180595" y="3719073"/>
              <a:ext cx="1251609" cy="817191"/>
              <a:chOff x="2254916" y="3429005"/>
              <a:chExt cx="1569720" cy="1024891"/>
            </a:xfrm>
          </p:grpSpPr>
          <p:sp>
            <p:nvSpPr>
              <p:cNvPr id="68" name="任意多边形: 形状 67"/>
              <p:cNvSpPr/>
              <p:nvPr/>
            </p:nvSpPr>
            <p:spPr>
              <a:xfrm>
                <a:off x="2479707" y="3429005"/>
                <a:ext cx="1120139" cy="1024891"/>
              </a:xfrm>
              <a:custGeom>
                <a:avLst/>
                <a:gdLst>
                  <a:gd name="connsiteX0" fmla="*/ 560070 w 1120140"/>
                  <a:gd name="connsiteY0" fmla="*/ 1024890 h 1024890"/>
                  <a:gd name="connsiteX1" fmla="*/ 0 w 1120140"/>
                  <a:gd name="connsiteY1" fmla="*/ 1024890 h 1024890"/>
                  <a:gd name="connsiteX2" fmla="*/ 110490 w 1120140"/>
                  <a:gd name="connsiteY2" fmla="*/ 803910 h 1024890"/>
                  <a:gd name="connsiteX3" fmla="*/ 388620 w 1120140"/>
                  <a:gd name="connsiteY3" fmla="*/ 670560 h 1024890"/>
                  <a:gd name="connsiteX4" fmla="*/ 426720 w 1120140"/>
                  <a:gd name="connsiteY4" fmla="*/ 582930 h 1024890"/>
                  <a:gd name="connsiteX5" fmla="*/ 396240 w 1120140"/>
                  <a:gd name="connsiteY5" fmla="*/ 476250 h 1024890"/>
                  <a:gd name="connsiteX6" fmla="*/ 354330 w 1120140"/>
                  <a:gd name="connsiteY6" fmla="*/ 323850 h 1024890"/>
                  <a:gd name="connsiteX7" fmla="*/ 361950 w 1120140"/>
                  <a:gd name="connsiteY7" fmla="*/ 247650 h 1024890"/>
                  <a:gd name="connsiteX8" fmla="*/ 396240 w 1120140"/>
                  <a:gd name="connsiteY8" fmla="*/ 60960 h 1024890"/>
                  <a:gd name="connsiteX9" fmla="*/ 560070 w 1120140"/>
                  <a:gd name="connsiteY9" fmla="*/ 0 h 1024890"/>
                  <a:gd name="connsiteX10" fmla="*/ 560070 w 1120140"/>
                  <a:gd name="connsiteY10" fmla="*/ 0 h 1024890"/>
                  <a:gd name="connsiteX11" fmla="*/ 723900 w 1120140"/>
                  <a:gd name="connsiteY11" fmla="*/ 60960 h 1024890"/>
                  <a:gd name="connsiteX12" fmla="*/ 758190 w 1120140"/>
                  <a:gd name="connsiteY12" fmla="*/ 247650 h 1024890"/>
                  <a:gd name="connsiteX13" fmla="*/ 765810 w 1120140"/>
                  <a:gd name="connsiteY13" fmla="*/ 323850 h 1024890"/>
                  <a:gd name="connsiteX14" fmla="*/ 723900 w 1120140"/>
                  <a:gd name="connsiteY14" fmla="*/ 476250 h 1024890"/>
                  <a:gd name="connsiteX15" fmla="*/ 693420 w 1120140"/>
                  <a:gd name="connsiteY15" fmla="*/ 582930 h 1024890"/>
                  <a:gd name="connsiteX16" fmla="*/ 731520 w 1120140"/>
                  <a:gd name="connsiteY16" fmla="*/ 670560 h 1024890"/>
                  <a:gd name="connsiteX17" fmla="*/ 1009650 w 1120140"/>
                  <a:gd name="connsiteY17" fmla="*/ 803910 h 1024890"/>
                  <a:gd name="connsiteX18" fmla="*/ 1120140 w 1120140"/>
                  <a:gd name="connsiteY18" fmla="*/ 1024890 h 1024890"/>
                  <a:gd name="connsiteX19" fmla="*/ 560070 w 1120140"/>
                  <a:gd name="connsiteY19" fmla="*/ 1024890 h 1024890"/>
                  <a:gd name="connsiteX20" fmla="*/ 560070 w 1120140"/>
                  <a:gd name="connsiteY20" fmla="*/ 1024890 h 10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0140" h="1024890">
                    <a:moveTo>
                      <a:pt x="560070" y="1024890"/>
                    </a:moveTo>
                    <a:lnTo>
                      <a:pt x="0" y="1024890"/>
                    </a:lnTo>
                    <a:cubicBezTo>
                      <a:pt x="0" y="914400"/>
                      <a:pt x="19050" y="838200"/>
                      <a:pt x="110490" y="803910"/>
                    </a:cubicBezTo>
                    <a:cubicBezTo>
                      <a:pt x="201930" y="769620"/>
                      <a:pt x="320040" y="727710"/>
                      <a:pt x="388620" y="670560"/>
                    </a:cubicBezTo>
                    <a:cubicBezTo>
                      <a:pt x="464820" y="605790"/>
                      <a:pt x="445770" y="605790"/>
                      <a:pt x="426720" y="582930"/>
                    </a:cubicBezTo>
                    <a:cubicBezTo>
                      <a:pt x="400050" y="552450"/>
                      <a:pt x="396240" y="476250"/>
                      <a:pt x="396240" y="476250"/>
                    </a:cubicBezTo>
                    <a:cubicBezTo>
                      <a:pt x="316230" y="453390"/>
                      <a:pt x="335280" y="323850"/>
                      <a:pt x="354330" y="323850"/>
                    </a:cubicBezTo>
                    <a:cubicBezTo>
                      <a:pt x="373380" y="323850"/>
                      <a:pt x="373380" y="316230"/>
                      <a:pt x="361950" y="247650"/>
                    </a:cubicBezTo>
                    <a:cubicBezTo>
                      <a:pt x="346710" y="160020"/>
                      <a:pt x="354330" y="114300"/>
                      <a:pt x="396240" y="60960"/>
                    </a:cubicBezTo>
                    <a:cubicBezTo>
                      <a:pt x="438150" y="7620"/>
                      <a:pt x="560070" y="0"/>
                      <a:pt x="560070" y="0"/>
                    </a:cubicBezTo>
                    <a:lnTo>
                      <a:pt x="560070" y="0"/>
                    </a:lnTo>
                    <a:cubicBezTo>
                      <a:pt x="560070" y="0"/>
                      <a:pt x="681990" y="7620"/>
                      <a:pt x="723900" y="60960"/>
                    </a:cubicBezTo>
                    <a:cubicBezTo>
                      <a:pt x="765810" y="114300"/>
                      <a:pt x="773430" y="160020"/>
                      <a:pt x="758190" y="247650"/>
                    </a:cubicBezTo>
                    <a:cubicBezTo>
                      <a:pt x="746760" y="316230"/>
                      <a:pt x="746760" y="323850"/>
                      <a:pt x="765810" y="323850"/>
                    </a:cubicBezTo>
                    <a:cubicBezTo>
                      <a:pt x="784860" y="323850"/>
                      <a:pt x="800100" y="453390"/>
                      <a:pt x="723900" y="476250"/>
                    </a:cubicBezTo>
                    <a:cubicBezTo>
                      <a:pt x="723900" y="476250"/>
                      <a:pt x="720090" y="552450"/>
                      <a:pt x="693420" y="582930"/>
                    </a:cubicBezTo>
                    <a:cubicBezTo>
                      <a:pt x="674370" y="605790"/>
                      <a:pt x="655320" y="605790"/>
                      <a:pt x="731520" y="670560"/>
                    </a:cubicBezTo>
                    <a:cubicBezTo>
                      <a:pt x="800100" y="727710"/>
                      <a:pt x="918210" y="773430"/>
                      <a:pt x="1009650" y="803910"/>
                    </a:cubicBezTo>
                    <a:cubicBezTo>
                      <a:pt x="1101090" y="834390"/>
                      <a:pt x="1120140" y="914400"/>
                      <a:pt x="1120140" y="1024890"/>
                    </a:cubicBezTo>
                    <a:lnTo>
                      <a:pt x="560070" y="1024890"/>
                    </a:lnTo>
                    <a:lnTo>
                      <a:pt x="560070" y="1024890"/>
                    </a:lnTo>
                    <a:close/>
                  </a:path>
                </a:pathLst>
              </a:custGeom>
              <a:solidFill>
                <a:schemeClr val="bg1"/>
              </a:solidFill>
              <a:ln w="1860" cap="flat">
                <a:noFill/>
                <a:prstDash val="solid"/>
                <a:miter/>
              </a:ln>
            </p:spPr>
            <p:txBody>
              <a:bodyPr rtlCol="0" anchor="ctr">
                <a:spAutoFit/>
              </a:bodyPr>
              <a:lstStyle/>
              <a:p>
                <a:endParaRPr lang="en-US"/>
              </a:p>
            </p:txBody>
          </p:sp>
          <p:sp>
            <p:nvSpPr>
              <p:cNvPr id="69" name="任意多边形: 形状 68"/>
              <p:cNvSpPr/>
              <p:nvPr/>
            </p:nvSpPr>
            <p:spPr>
              <a:xfrm>
                <a:off x="3268376" y="3638554"/>
                <a:ext cx="556260" cy="758191"/>
              </a:xfrm>
              <a:custGeom>
                <a:avLst/>
                <a:gdLst>
                  <a:gd name="connsiteX0" fmla="*/ 373380 w 556259"/>
                  <a:gd name="connsiteY0" fmla="*/ 758190 h 758190"/>
                  <a:gd name="connsiteX1" fmla="*/ 556260 w 556259"/>
                  <a:gd name="connsiteY1" fmla="*/ 758190 h 758190"/>
                  <a:gd name="connsiteX2" fmla="*/ 472440 w 556259"/>
                  <a:gd name="connsiteY2" fmla="*/ 594360 h 758190"/>
                  <a:gd name="connsiteX3" fmla="*/ 266700 w 556259"/>
                  <a:gd name="connsiteY3" fmla="*/ 495300 h 758190"/>
                  <a:gd name="connsiteX4" fmla="*/ 240030 w 556259"/>
                  <a:gd name="connsiteY4" fmla="*/ 430530 h 758190"/>
                  <a:gd name="connsiteX5" fmla="*/ 262890 w 556259"/>
                  <a:gd name="connsiteY5" fmla="*/ 350520 h 758190"/>
                  <a:gd name="connsiteX6" fmla="*/ 293370 w 556259"/>
                  <a:gd name="connsiteY6" fmla="*/ 240030 h 758190"/>
                  <a:gd name="connsiteX7" fmla="*/ 289560 w 556259"/>
                  <a:gd name="connsiteY7" fmla="*/ 182880 h 758190"/>
                  <a:gd name="connsiteX8" fmla="*/ 262890 w 556259"/>
                  <a:gd name="connsiteY8" fmla="*/ 45720 h 758190"/>
                  <a:gd name="connsiteX9" fmla="*/ 140970 w 556259"/>
                  <a:gd name="connsiteY9" fmla="*/ 0 h 758190"/>
                  <a:gd name="connsiteX10" fmla="*/ 140970 w 556259"/>
                  <a:gd name="connsiteY10" fmla="*/ 0 h 758190"/>
                  <a:gd name="connsiteX11" fmla="*/ 19050 w 556259"/>
                  <a:gd name="connsiteY11" fmla="*/ 45720 h 758190"/>
                  <a:gd name="connsiteX12" fmla="*/ 0 w 556259"/>
                  <a:gd name="connsiteY12" fmla="*/ 72390 h 758190"/>
                  <a:gd name="connsiteX13" fmla="*/ 38100 w 556259"/>
                  <a:gd name="connsiteY13" fmla="*/ 129540 h 758190"/>
                  <a:gd name="connsiteX14" fmla="*/ 22860 w 556259"/>
                  <a:gd name="connsiteY14" fmla="*/ 247650 h 758190"/>
                  <a:gd name="connsiteX15" fmla="*/ 38100 w 556259"/>
                  <a:gd name="connsiteY15" fmla="*/ 361950 h 758190"/>
                  <a:gd name="connsiteX16" fmla="*/ 45720 w 556259"/>
                  <a:gd name="connsiteY16" fmla="*/ 464820 h 758190"/>
                  <a:gd name="connsiteX17" fmla="*/ 266700 w 556259"/>
                  <a:gd name="connsiteY17" fmla="*/ 560070 h 758190"/>
                  <a:gd name="connsiteX18" fmla="*/ 373380 w 556259"/>
                  <a:gd name="connsiteY18" fmla="*/ 75819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259" h="758190">
                    <a:moveTo>
                      <a:pt x="373380" y="758190"/>
                    </a:moveTo>
                    <a:lnTo>
                      <a:pt x="556260" y="758190"/>
                    </a:lnTo>
                    <a:cubicBezTo>
                      <a:pt x="556260" y="678180"/>
                      <a:pt x="541020" y="617220"/>
                      <a:pt x="472440" y="594360"/>
                    </a:cubicBezTo>
                    <a:cubicBezTo>
                      <a:pt x="403860" y="571500"/>
                      <a:pt x="316230" y="537210"/>
                      <a:pt x="266700" y="495300"/>
                    </a:cubicBezTo>
                    <a:cubicBezTo>
                      <a:pt x="209550" y="445770"/>
                      <a:pt x="224790" y="445770"/>
                      <a:pt x="240030" y="430530"/>
                    </a:cubicBezTo>
                    <a:cubicBezTo>
                      <a:pt x="259080" y="407670"/>
                      <a:pt x="262890" y="350520"/>
                      <a:pt x="262890" y="350520"/>
                    </a:cubicBezTo>
                    <a:cubicBezTo>
                      <a:pt x="320040" y="335280"/>
                      <a:pt x="308610" y="240030"/>
                      <a:pt x="293370" y="240030"/>
                    </a:cubicBezTo>
                    <a:cubicBezTo>
                      <a:pt x="278130" y="240030"/>
                      <a:pt x="278130" y="236220"/>
                      <a:pt x="289560" y="182880"/>
                    </a:cubicBezTo>
                    <a:cubicBezTo>
                      <a:pt x="300990" y="118110"/>
                      <a:pt x="297180" y="83820"/>
                      <a:pt x="262890" y="45720"/>
                    </a:cubicBezTo>
                    <a:cubicBezTo>
                      <a:pt x="232410" y="3810"/>
                      <a:pt x="140970" y="0"/>
                      <a:pt x="140970" y="0"/>
                    </a:cubicBezTo>
                    <a:lnTo>
                      <a:pt x="140970" y="0"/>
                    </a:lnTo>
                    <a:cubicBezTo>
                      <a:pt x="140970" y="0"/>
                      <a:pt x="49530" y="3810"/>
                      <a:pt x="19050" y="45720"/>
                    </a:cubicBezTo>
                    <a:cubicBezTo>
                      <a:pt x="11430" y="53340"/>
                      <a:pt x="7620" y="64770"/>
                      <a:pt x="0" y="72390"/>
                    </a:cubicBezTo>
                    <a:cubicBezTo>
                      <a:pt x="0" y="72390"/>
                      <a:pt x="34290" y="91440"/>
                      <a:pt x="38100" y="129540"/>
                    </a:cubicBezTo>
                    <a:cubicBezTo>
                      <a:pt x="41910" y="163830"/>
                      <a:pt x="41910" y="198120"/>
                      <a:pt x="22860" y="247650"/>
                    </a:cubicBezTo>
                    <a:cubicBezTo>
                      <a:pt x="3810" y="297180"/>
                      <a:pt x="-3810" y="323850"/>
                      <a:pt x="38100" y="361950"/>
                    </a:cubicBezTo>
                    <a:cubicBezTo>
                      <a:pt x="60960" y="381000"/>
                      <a:pt x="45720" y="464820"/>
                      <a:pt x="45720" y="464820"/>
                    </a:cubicBezTo>
                    <a:cubicBezTo>
                      <a:pt x="45720" y="464820"/>
                      <a:pt x="152400" y="521970"/>
                      <a:pt x="266700" y="560070"/>
                    </a:cubicBezTo>
                    <a:cubicBezTo>
                      <a:pt x="384810" y="598170"/>
                      <a:pt x="373380" y="758190"/>
                      <a:pt x="373380" y="758190"/>
                    </a:cubicBezTo>
                    <a:close/>
                  </a:path>
                </a:pathLst>
              </a:custGeom>
              <a:solidFill>
                <a:schemeClr val="bg1"/>
              </a:solidFill>
              <a:ln w="1860" cap="flat">
                <a:noFill/>
                <a:prstDash val="solid"/>
                <a:miter/>
              </a:ln>
            </p:spPr>
            <p:txBody>
              <a:bodyPr rtlCol="0" anchor="ctr">
                <a:spAutoFit/>
              </a:bodyPr>
              <a:lstStyle/>
              <a:p>
                <a:endParaRPr lang="en-US"/>
              </a:p>
            </p:txBody>
          </p:sp>
          <p:sp>
            <p:nvSpPr>
              <p:cNvPr id="70" name="任意多边形: 形状 69"/>
              <p:cNvSpPr/>
              <p:nvPr/>
            </p:nvSpPr>
            <p:spPr>
              <a:xfrm>
                <a:off x="2254916" y="3638554"/>
                <a:ext cx="556260" cy="758191"/>
              </a:xfrm>
              <a:custGeom>
                <a:avLst/>
                <a:gdLst>
                  <a:gd name="connsiteX0" fmla="*/ 182880 w 556259"/>
                  <a:gd name="connsiteY0" fmla="*/ 758190 h 758190"/>
                  <a:gd name="connsiteX1" fmla="*/ 0 w 556259"/>
                  <a:gd name="connsiteY1" fmla="*/ 758190 h 758190"/>
                  <a:gd name="connsiteX2" fmla="*/ 83820 w 556259"/>
                  <a:gd name="connsiteY2" fmla="*/ 594360 h 758190"/>
                  <a:gd name="connsiteX3" fmla="*/ 289560 w 556259"/>
                  <a:gd name="connsiteY3" fmla="*/ 495300 h 758190"/>
                  <a:gd name="connsiteX4" fmla="*/ 316230 w 556259"/>
                  <a:gd name="connsiteY4" fmla="*/ 430530 h 758190"/>
                  <a:gd name="connsiteX5" fmla="*/ 293370 w 556259"/>
                  <a:gd name="connsiteY5" fmla="*/ 350520 h 758190"/>
                  <a:gd name="connsiteX6" fmla="*/ 262890 w 556259"/>
                  <a:gd name="connsiteY6" fmla="*/ 240030 h 758190"/>
                  <a:gd name="connsiteX7" fmla="*/ 266700 w 556259"/>
                  <a:gd name="connsiteY7" fmla="*/ 182880 h 758190"/>
                  <a:gd name="connsiteX8" fmla="*/ 293370 w 556259"/>
                  <a:gd name="connsiteY8" fmla="*/ 45720 h 758190"/>
                  <a:gd name="connsiteX9" fmla="*/ 415290 w 556259"/>
                  <a:gd name="connsiteY9" fmla="*/ 0 h 758190"/>
                  <a:gd name="connsiteX10" fmla="*/ 415290 w 556259"/>
                  <a:gd name="connsiteY10" fmla="*/ 0 h 758190"/>
                  <a:gd name="connsiteX11" fmla="*/ 537210 w 556259"/>
                  <a:gd name="connsiteY11" fmla="*/ 45720 h 758190"/>
                  <a:gd name="connsiteX12" fmla="*/ 556260 w 556259"/>
                  <a:gd name="connsiteY12" fmla="*/ 72390 h 758190"/>
                  <a:gd name="connsiteX13" fmla="*/ 518160 w 556259"/>
                  <a:gd name="connsiteY13" fmla="*/ 129540 h 758190"/>
                  <a:gd name="connsiteX14" fmla="*/ 533400 w 556259"/>
                  <a:gd name="connsiteY14" fmla="*/ 247650 h 758190"/>
                  <a:gd name="connsiteX15" fmla="*/ 518160 w 556259"/>
                  <a:gd name="connsiteY15" fmla="*/ 361950 h 758190"/>
                  <a:gd name="connsiteX16" fmla="*/ 510540 w 556259"/>
                  <a:gd name="connsiteY16" fmla="*/ 464820 h 758190"/>
                  <a:gd name="connsiteX17" fmla="*/ 289560 w 556259"/>
                  <a:gd name="connsiteY17" fmla="*/ 560070 h 758190"/>
                  <a:gd name="connsiteX18" fmla="*/ 182880 w 556259"/>
                  <a:gd name="connsiteY18" fmla="*/ 75819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259" h="758190">
                    <a:moveTo>
                      <a:pt x="182880" y="758190"/>
                    </a:moveTo>
                    <a:lnTo>
                      <a:pt x="0" y="758190"/>
                    </a:lnTo>
                    <a:cubicBezTo>
                      <a:pt x="0" y="678180"/>
                      <a:pt x="15240" y="617220"/>
                      <a:pt x="83820" y="594360"/>
                    </a:cubicBezTo>
                    <a:cubicBezTo>
                      <a:pt x="152400" y="571500"/>
                      <a:pt x="240030" y="537210"/>
                      <a:pt x="289560" y="495300"/>
                    </a:cubicBezTo>
                    <a:cubicBezTo>
                      <a:pt x="346710" y="445770"/>
                      <a:pt x="331470" y="445770"/>
                      <a:pt x="316230" y="430530"/>
                    </a:cubicBezTo>
                    <a:cubicBezTo>
                      <a:pt x="297180" y="407670"/>
                      <a:pt x="293370" y="350520"/>
                      <a:pt x="293370" y="350520"/>
                    </a:cubicBezTo>
                    <a:cubicBezTo>
                      <a:pt x="236220" y="335280"/>
                      <a:pt x="247650" y="240030"/>
                      <a:pt x="262890" y="240030"/>
                    </a:cubicBezTo>
                    <a:cubicBezTo>
                      <a:pt x="278130" y="240030"/>
                      <a:pt x="278130" y="236220"/>
                      <a:pt x="266700" y="182880"/>
                    </a:cubicBezTo>
                    <a:cubicBezTo>
                      <a:pt x="255270" y="118110"/>
                      <a:pt x="259080" y="83820"/>
                      <a:pt x="293370" y="45720"/>
                    </a:cubicBezTo>
                    <a:cubicBezTo>
                      <a:pt x="323850" y="3810"/>
                      <a:pt x="415290" y="0"/>
                      <a:pt x="415290" y="0"/>
                    </a:cubicBezTo>
                    <a:lnTo>
                      <a:pt x="415290" y="0"/>
                    </a:lnTo>
                    <a:cubicBezTo>
                      <a:pt x="415290" y="0"/>
                      <a:pt x="506730" y="3810"/>
                      <a:pt x="537210" y="45720"/>
                    </a:cubicBezTo>
                    <a:cubicBezTo>
                      <a:pt x="544830" y="53340"/>
                      <a:pt x="548640" y="64770"/>
                      <a:pt x="556260" y="72390"/>
                    </a:cubicBezTo>
                    <a:cubicBezTo>
                      <a:pt x="556260" y="72390"/>
                      <a:pt x="521970" y="91440"/>
                      <a:pt x="518160" y="129540"/>
                    </a:cubicBezTo>
                    <a:cubicBezTo>
                      <a:pt x="514350" y="163830"/>
                      <a:pt x="514350" y="198120"/>
                      <a:pt x="533400" y="247650"/>
                    </a:cubicBezTo>
                    <a:cubicBezTo>
                      <a:pt x="552450" y="297180"/>
                      <a:pt x="560070" y="323850"/>
                      <a:pt x="518160" y="361950"/>
                    </a:cubicBezTo>
                    <a:cubicBezTo>
                      <a:pt x="495300" y="381000"/>
                      <a:pt x="510540" y="464820"/>
                      <a:pt x="510540" y="464820"/>
                    </a:cubicBezTo>
                    <a:cubicBezTo>
                      <a:pt x="510540" y="464820"/>
                      <a:pt x="403860" y="521970"/>
                      <a:pt x="289560" y="560070"/>
                    </a:cubicBezTo>
                    <a:cubicBezTo>
                      <a:pt x="171450" y="598170"/>
                      <a:pt x="182880" y="758190"/>
                      <a:pt x="182880" y="758190"/>
                    </a:cubicBezTo>
                    <a:close/>
                  </a:path>
                </a:pathLst>
              </a:custGeom>
              <a:solidFill>
                <a:schemeClr val="bg1"/>
              </a:solidFill>
              <a:ln w="1860" cap="flat">
                <a:noFill/>
                <a:prstDash val="solid"/>
                <a:miter/>
              </a:ln>
            </p:spPr>
            <p:txBody>
              <a:bodyPr rtlCol="0" anchor="ctr">
                <a:spAutoFit/>
              </a:bodyPr>
              <a:lstStyle/>
              <a:p>
                <a:endParaRPr lang="en-US"/>
              </a:p>
            </p:txBody>
          </p:sp>
        </p:grpSp>
      </p:grpSp>
      <p:grpSp>
        <p:nvGrpSpPr>
          <p:cNvPr id="103" name="组合 102"/>
          <p:cNvGrpSpPr/>
          <p:nvPr/>
        </p:nvGrpSpPr>
        <p:grpSpPr>
          <a:xfrm>
            <a:off x="3818964" y="4650476"/>
            <a:ext cx="816324" cy="466007"/>
            <a:chOff x="4089631" y="4543314"/>
            <a:chExt cx="816324" cy="466007"/>
          </a:xfrm>
        </p:grpSpPr>
        <p:cxnSp>
          <p:nvCxnSpPr>
            <p:cNvPr id="59" name="直接箭头连接符 58"/>
            <p:cNvCxnSpPr/>
            <p:nvPr/>
          </p:nvCxnSpPr>
          <p:spPr>
            <a:xfrm>
              <a:off x="4089631" y="4543314"/>
              <a:ext cx="816324" cy="46600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4630452" y="4833206"/>
              <a:ext cx="90488" cy="90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grpSp>
      <p:grpSp>
        <p:nvGrpSpPr>
          <p:cNvPr id="6" name="组合 5"/>
          <p:cNvGrpSpPr/>
          <p:nvPr/>
        </p:nvGrpSpPr>
        <p:grpSpPr>
          <a:xfrm>
            <a:off x="4698113" y="4452238"/>
            <a:ext cx="6368415" cy="1169616"/>
            <a:chOff x="4700913" y="4604149"/>
            <a:chExt cx="6368415" cy="1169616"/>
          </a:xfrm>
        </p:grpSpPr>
        <p:sp>
          <p:nvSpPr>
            <p:cNvPr id="35" name="文本框 34"/>
            <p:cNvSpPr txBox="1"/>
            <p:nvPr>
              <p:custDataLst>
                <p:tags r:id="rId2"/>
              </p:custDataLst>
            </p:nvPr>
          </p:nvSpPr>
          <p:spPr>
            <a:xfrm>
              <a:off x="5190773" y="4604149"/>
              <a:ext cx="4772660"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3</a:t>
              </a:r>
              <a:r>
                <a:rPr kumimoji="0" lang="en-US" altLang="zh-CN"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研究相关</a:t>
              </a:r>
              <a:endPar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7" name="文本框 36"/>
            <p:cNvSpPr txBox="1"/>
            <p:nvPr>
              <p:custDataLst>
                <p:tags r:id="rId3"/>
              </p:custDataLst>
            </p:nvPr>
          </p:nvSpPr>
          <p:spPr>
            <a:xfrm>
              <a:off x="5172718" y="4981112"/>
              <a:ext cx="5896610" cy="79265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lnSpc>
                  <a:spcPct val="125000"/>
                </a:lnSpc>
                <a:spcBef>
                  <a:spcPts val="0"/>
                </a:spcBef>
                <a:buClrTx/>
                <a:buSzTx/>
                <a:buNone/>
              </a:pPr>
              <a:r>
                <a:rPr lang="zh-CN" altLang="en-US" sz="14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ea"/>
                </a:rPr>
                <a:t>学习机器学习、深度学习</a:t>
              </a:r>
              <a:endParaRPr lang="en-US" altLang="zh-CN" sz="14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ea"/>
              </a:endParaRPr>
            </a:p>
            <a:p>
              <a:pPr marL="0" indent="0" algn="l">
                <a:lnSpc>
                  <a:spcPct val="125000"/>
                </a:lnSpc>
                <a:spcBef>
                  <a:spcPts val="0"/>
                </a:spcBef>
                <a:buClrTx/>
                <a:buSzTx/>
                <a:buNone/>
              </a:pPr>
              <a:r>
                <a:rPr lang="zh-CN" altLang="en-US" sz="14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rPr>
                <a:t>学习网络安全方面知识</a:t>
              </a:r>
              <a:endParaRPr lang="en-US" altLang="zh-CN" sz="14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a:p>
              <a:pPr marL="0" indent="0" algn="l">
                <a:lnSpc>
                  <a:spcPct val="125000"/>
                </a:lnSpc>
                <a:spcBef>
                  <a:spcPts val="0"/>
                </a:spcBef>
                <a:buClrTx/>
                <a:buSzTx/>
                <a:buNone/>
              </a:pPr>
              <a:r>
                <a:rPr lang="zh-CN" altLang="en-US" sz="14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rPr>
                <a:t>看论文</a:t>
              </a:r>
            </a:p>
          </p:txBody>
        </p:sp>
        <p:grpSp>
          <p:nvGrpSpPr>
            <p:cNvPr id="95" name="组合 94"/>
            <p:cNvGrpSpPr/>
            <p:nvPr/>
          </p:nvGrpSpPr>
          <p:grpSpPr>
            <a:xfrm>
              <a:off x="4700913" y="4633328"/>
              <a:ext cx="360848" cy="369336"/>
              <a:chOff x="5024745" y="4724375"/>
              <a:chExt cx="503918" cy="515772"/>
            </a:xfrm>
          </p:grpSpPr>
          <p:sp>
            <p:nvSpPr>
              <p:cNvPr id="34" name="矩形 33"/>
              <p:cNvSpPr/>
              <p:nvPr>
                <p:custDataLst>
                  <p:tags r:id="rId4"/>
                </p:custDataLst>
              </p:nvPr>
            </p:nvSpPr>
            <p:spPr>
              <a:xfrm>
                <a:off x="5024745" y="4724381"/>
                <a:ext cx="503918" cy="5157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4" name="任意多边形: 形状 93"/>
              <p:cNvSpPr/>
              <p:nvPr/>
            </p:nvSpPr>
            <p:spPr>
              <a:xfrm>
                <a:off x="5116701" y="4724375"/>
                <a:ext cx="320005" cy="515766"/>
              </a:xfrm>
              <a:custGeom>
                <a:avLst/>
                <a:gdLst>
                  <a:gd name="connsiteX0" fmla="*/ 497929 w 503560"/>
                  <a:gd name="connsiteY0" fmla="*/ 479191 h 503207"/>
                  <a:gd name="connsiteX1" fmla="*/ 488643 w 503560"/>
                  <a:gd name="connsiteY1" fmla="*/ 476721 h 503207"/>
                  <a:gd name="connsiteX2" fmla="*/ 488643 w 503560"/>
                  <a:gd name="connsiteY2" fmla="*/ 130489 h 503207"/>
                  <a:gd name="connsiteX3" fmla="*/ 482044 w 503560"/>
                  <a:gd name="connsiteY3" fmla="*/ 104904 h 503207"/>
                  <a:gd name="connsiteX4" fmla="*/ 433822 w 503560"/>
                  <a:gd name="connsiteY4" fmla="*/ 75274 h 503207"/>
                  <a:gd name="connsiteX5" fmla="*/ 386806 w 503560"/>
                  <a:gd name="connsiteY5" fmla="*/ 75274 h 503207"/>
                  <a:gd name="connsiteX6" fmla="*/ 386486 w 503560"/>
                  <a:gd name="connsiteY6" fmla="*/ 60978 h 503207"/>
                  <a:gd name="connsiteX7" fmla="*/ 372166 w 503560"/>
                  <a:gd name="connsiteY7" fmla="*/ 25837 h 503207"/>
                  <a:gd name="connsiteX8" fmla="*/ 326292 w 503560"/>
                  <a:gd name="connsiteY8" fmla="*/ 498 h 503207"/>
                  <a:gd name="connsiteX9" fmla="*/ 303281 w 503560"/>
                  <a:gd name="connsiteY9" fmla="*/ 16 h 503207"/>
                  <a:gd name="connsiteX10" fmla="*/ 197399 w 503560"/>
                  <a:gd name="connsiteY10" fmla="*/ 16 h 503207"/>
                  <a:gd name="connsiteX11" fmla="*/ 177818 w 503560"/>
                  <a:gd name="connsiteY11" fmla="*/ 730 h 503207"/>
                  <a:gd name="connsiteX12" fmla="*/ 147086 w 503560"/>
                  <a:gd name="connsiteY12" fmla="*/ 13072 h 503207"/>
                  <a:gd name="connsiteX13" fmla="*/ 120803 w 503560"/>
                  <a:gd name="connsiteY13" fmla="*/ 52416 h 503207"/>
                  <a:gd name="connsiteX14" fmla="*/ 119006 w 503560"/>
                  <a:gd name="connsiteY14" fmla="*/ 76834 h 503207"/>
                  <a:gd name="connsiteX15" fmla="*/ 71385 w 503560"/>
                  <a:gd name="connsiteY15" fmla="*/ 76839 h 503207"/>
                  <a:gd name="connsiteX16" fmla="*/ 36116 w 503560"/>
                  <a:gd name="connsiteY16" fmla="*/ 91071 h 503207"/>
                  <a:gd name="connsiteX17" fmla="*/ 17957 w 503560"/>
                  <a:gd name="connsiteY17" fmla="*/ 125897 h 503207"/>
                  <a:gd name="connsiteX18" fmla="*/ 17613 w 503560"/>
                  <a:gd name="connsiteY18" fmla="*/ 136768 h 503207"/>
                  <a:gd name="connsiteX19" fmla="*/ 17613 w 503560"/>
                  <a:gd name="connsiteY19" fmla="*/ 476740 h 503207"/>
                  <a:gd name="connsiteX20" fmla="*/ 12691 w 503560"/>
                  <a:gd name="connsiteY20" fmla="*/ 476745 h 503207"/>
                  <a:gd name="connsiteX21" fmla="*/ 1747 w 503560"/>
                  <a:gd name="connsiteY21" fmla="*/ 482842 h 503207"/>
                  <a:gd name="connsiteX22" fmla="*/ 1747 w 503560"/>
                  <a:gd name="connsiteY22" fmla="*/ 497114 h 503207"/>
                  <a:gd name="connsiteX23" fmla="*/ 12687 w 503560"/>
                  <a:gd name="connsiteY23" fmla="*/ 503201 h 503207"/>
                  <a:gd name="connsiteX24" fmla="*/ 490808 w 503560"/>
                  <a:gd name="connsiteY24" fmla="*/ 503191 h 503207"/>
                  <a:gd name="connsiteX25" fmla="*/ 503313 w 503560"/>
                  <a:gd name="connsiteY25" fmla="*/ 492468 h 503207"/>
                  <a:gd name="connsiteX26" fmla="*/ 497929 w 503560"/>
                  <a:gd name="connsiteY26" fmla="*/ 479191 h 503207"/>
                  <a:gd name="connsiteX27" fmla="*/ 48719 w 503560"/>
                  <a:gd name="connsiteY27" fmla="*/ 472011 h 503207"/>
                  <a:gd name="connsiteX28" fmla="*/ 48719 w 503560"/>
                  <a:gd name="connsiteY28" fmla="*/ 131237 h 503207"/>
                  <a:gd name="connsiteX29" fmla="*/ 68265 w 503560"/>
                  <a:gd name="connsiteY29" fmla="*/ 104525 h 503207"/>
                  <a:gd name="connsiteX30" fmla="*/ 82827 w 503560"/>
                  <a:gd name="connsiteY30" fmla="*/ 103300 h 503207"/>
                  <a:gd name="connsiteX31" fmla="*/ 118997 w 503560"/>
                  <a:gd name="connsiteY31" fmla="*/ 103300 h 503207"/>
                  <a:gd name="connsiteX32" fmla="*/ 119006 w 503560"/>
                  <a:gd name="connsiteY32" fmla="*/ 472006 h 503207"/>
                  <a:gd name="connsiteX33" fmla="*/ 48719 w 503560"/>
                  <a:gd name="connsiteY33" fmla="*/ 472011 h 503207"/>
                  <a:gd name="connsiteX34" fmla="*/ 302991 w 503560"/>
                  <a:gd name="connsiteY34" fmla="*/ 472011 h 503207"/>
                  <a:gd name="connsiteX35" fmla="*/ 201164 w 503560"/>
                  <a:gd name="connsiteY35" fmla="*/ 472016 h 503207"/>
                  <a:gd name="connsiteX36" fmla="*/ 201159 w 503560"/>
                  <a:gd name="connsiteY36" fmla="*/ 371198 h 503207"/>
                  <a:gd name="connsiteX37" fmla="*/ 214229 w 503560"/>
                  <a:gd name="connsiteY37" fmla="*/ 358817 h 503207"/>
                  <a:gd name="connsiteX38" fmla="*/ 290166 w 503560"/>
                  <a:gd name="connsiteY38" fmla="*/ 358826 h 503207"/>
                  <a:gd name="connsiteX39" fmla="*/ 302991 w 503560"/>
                  <a:gd name="connsiteY39" fmla="*/ 371267 h 503207"/>
                  <a:gd name="connsiteX40" fmla="*/ 302991 w 503560"/>
                  <a:gd name="connsiteY40" fmla="*/ 472011 h 503207"/>
                  <a:gd name="connsiteX41" fmla="*/ 360055 w 503560"/>
                  <a:gd name="connsiteY41" fmla="*/ 77174 h 503207"/>
                  <a:gd name="connsiteX42" fmla="*/ 360055 w 503560"/>
                  <a:gd name="connsiteY42" fmla="*/ 419302 h 503207"/>
                  <a:gd name="connsiteX43" fmla="*/ 359908 w 503560"/>
                  <a:gd name="connsiteY43" fmla="*/ 471967 h 503207"/>
                  <a:gd name="connsiteX44" fmla="*/ 337620 w 503560"/>
                  <a:gd name="connsiteY44" fmla="*/ 471962 h 503207"/>
                  <a:gd name="connsiteX45" fmla="*/ 337625 w 503560"/>
                  <a:gd name="connsiteY45" fmla="*/ 369166 h 503207"/>
                  <a:gd name="connsiteX46" fmla="*/ 328236 w 503560"/>
                  <a:gd name="connsiteY46" fmla="*/ 338576 h 503207"/>
                  <a:gd name="connsiteX47" fmla="*/ 298079 w 503560"/>
                  <a:gd name="connsiteY47" fmla="*/ 330580 h 503207"/>
                  <a:gd name="connsiteX48" fmla="*/ 221581 w 503560"/>
                  <a:gd name="connsiteY48" fmla="*/ 330575 h 503207"/>
                  <a:gd name="connsiteX49" fmla="*/ 186017 w 503560"/>
                  <a:gd name="connsiteY49" fmla="*/ 335653 h 503207"/>
                  <a:gd name="connsiteX50" fmla="*/ 170761 w 503560"/>
                  <a:gd name="connsiteY50" fmla="*/ 369259 h 503207"/>
                  <a:gd name="connsiteX51" fmla="*/ 169777 w 503560"/>
                  <a:gd name="connsiteY51" fmla="*/ 471903 h 503207"/>
                  <a:gd name="connsiteX52" fmla="*/ 145836 w 503560"/>
                  <a:gd name="connsiteY52" fmla="*/ 472021 h 503207"/>
                  <a:gd name="connsiteX53" fmla="*/ 145752 w 503560"/>
                  <a:gd name="connsiteY53" fmla="*/ 300654 h 503207"/>
                  <a:gd name="connsiteX54" fmla="*/ 145752 w 503560"/>
                  <a:gd name="connsiteY54" fmla="*/ 75525 h 503207"/>
                  <a:gd name="connsiteX55" fmla="*/ 146948 w 503560"/>
                  <a:gd name="connsiteY55" fmla="*/ 62150 h 503207"/>
                  <a:gd name="connsiteX56" fmla="*/ 165043 w 503560"/>
                  <a:gd name="connsiteY56" fmla="*/ 37530 h 503207"/>
                  <a:gd name="connsiteX57" fmla="*/ 188162 w 503560"/>
                  <a:gd name="connsiteY57" fmla="*/ 31098 h 503207"/>
                  <a:gd name="connsiteX58" fmla="*/ 317655 w 503560"/>
                  <a:gd name="connsiteY58" fmla="*/ 31098 h 503207"/>
                  <a:gd name="connsiteX59" fmla="*/ 342118 w 503560"/>
                  <a:gd name="connsiteY59" fmla="*/ 38361 h 503207"/>
                  <a:gd name="connsiteX60" fmla="*/ 359568 w 503560"/>
                  <a:gd name="connsiteY60" fmla="*/ 65466 h 503207"/>
                  <a:gd name="connsiteX61" fmla="*/ 360055 w 503560"/>
                  <a:gd name="connsiteY61" fmla="*/ 77174 h 503207"/>
                  <a:gd name="connsiteX62" fmla="*/ 456149 w 503560"/>
                  <a:gd name="connsiteY62" fmla="*/ 472016 h 503207"/>
                  <a:gd name="connsiteX63" fmla="*/ 386605 w 503560"/>
                  <a:gd name="connsiteY63" fmla="*/ 471991 h 503207"/>
                  <a:gd name="connsiteX64" fmla="*/ 386737 w 503560"/>
                  <a:gd name="connsiteY64" fmla="*/ 419680 h 503207"/>
                  <a:gd name="connsiteX65" fmla="*/ 386737 w 503560"/>
                  <a:gd name="connsiteY65" fmla="*/ 103433 h 503207"/>
                  <a:gd name="connsiteX66" fmla="*/ 429172 w 503560"/>
                  <a:gd name="connsiteY66" fmla="*/ 103428 h 503207"/>
                  <a:gd name="connsiteX67" fmla="*/ 449324 w 503560"/>
                  <a:gd name="connsiteY67" fmla="*/ 113309 h 503207"/>
                  <a:gd name="connsiteX68" fmla="*/ 456189 w 503560"/>
                  <a:gd name="connsiteY68" fmla="*/ 132772 h 503207"/>
                  <a:gd name="connsiteX69" fmla="*/ 456149 w 503560"/>
                  <a:gd name="connsiteY69" fmla="*/ 472016 h 503207"/>
                  <a:gd name="connsiteX70" fmla="*/ 196120 w 503560"/>
                  <a:gd name="connsiteY70" fmla="*/ 88694 h 503207"/>
                  <a:gd name="connsiteX71" fmla="*/ 199284 w 503560"/>
                  <a:gd name="connsiteY71" fmla="*/ 88364 h 503207"/>
                  <a:gd name="connsiteX72" fmla="*/ 304649 w 503560"/>
                  <a:gd name="connsiteY72" fmla="*/ 88359 h 503207"/>
                  <a:gd name="connsiteX73" fmla="*/ 314752 w 503560"/>
                  <a:gd name="connsiteY73" fmla="*/ 92537 h 503207"/>
                  <a:gd name="connsiteX74" fmla="*/ 318246 w 503560"/>
                  <a:gd name="connsiteY74" fmla="*/ 103206 h 503207"/>
                  <a:gd name="connsiteX75" fmla="*/ 309782 w 503560"/>
                  <a:gd name="connsiteY75" fmla="*/ 114033 h 503207"/>
                  <a:gd name="connsiteX76" fmla="*/ 302341 w 503560"/>
                  <a:gd name="connsiteY76" fmla="*/ 114825 h 503207"/>
                  <a:gd name="connsiteX77" fmla="*/ 201577 w 503560"/>
                  <a:gd name="connsiteY77" fmla="*/ 114830 h 503207"/>
                  <a:gd name="connsiteX78" fmla="*/ 194186 w 503560"/>
                  <a:gd name="connsiteY78" fmla="*/ 113929 h 503207"/>
                  <a:gd name="connsiteX79" fmla="*/ 185899 w 503560"/>
                  <a:gd name="connsiteY79" fmla="*/ 100244 h 503207"/>
                  <a:gd name="connsiteX80" fmla="*/ 196120 w 503560"/>
                  <a:gd name="connsiteY80" fmla="*/ 88694 h 503207"/>
                  <a:gd name="connsiteX81" fmla="*/ 197773 w 503560"/>
                  <a:gd name="connsiteY81" fmla="*/ 159690 h 503207"/>
                  <a:gd name="connsiteX82" fmla="*/ 305225 w 503560"/>
                  <a:gd name="connsiteY82" fmla="*/ 159641 h 503207"/>
                  <a:gd name="connsiteX83" fmla="*/ 318305 w 503560"/>
                  <a:gd name="connsiteY83" fmla="*/ 171968 h 503207"/>
                  <a:gd name="connsiteX84" fmla="*/ 310992 w 503560"/>
                  <a:gd name="connsiteY84" fmla="*/ 184743 h 503207"/>
                  <a:gd name="connsiteX85" fmla="*/ 304054 w 503560"/>
                  <a:gd name="connsiteY85" fmla="*/ 186116 h 503207"/>
                  <a:gd name="connsiteX86" fmla="*/ 202704 w 503560"/>
                  <a:gd name="connsiteY86" fmla="*/ 186107 h 503207"/>
                  <a:gd name="connsiteX87" fmla="*/ 194766 w 503560"/>
                  <a:gd name="connsiteY87" fmla="*/ 185418 h 503207"/>
                  <a:gd name="connsiteX88" fmla="*/ 185854 w 503560"/>
                  <a:gd name="connsiteY88" fmla="*/ 171944 h 503207"/>
                  <a:gd name="connsiteX89" fmla="*/ 197773 w 503560"/>
                  <a:gd name="connsiteY89" fmla="*/ 159690 h 503207"/>
                  <a:gd name="connsiteX90" fmla="*/ 194983 w 503560"/>
                  <a:gd name="connsiteY90" fmla="*/ 231518 h 503207"/>
                  <a:gd name="connsiteX91" fmla="*/ 202143 w 503560"/>
                  <a:gd name="connsiteY91" fmla="*/ 230918 h 503207"/>
                  <a:gd name="connsiteX92" fmla="*/ 301785 w 503560"/>
                  <a:gd name="connsiteY92" fmla="*/ 230918 h 503207"/>
                  <a:gd name="connsiteX93" fmla="*/ 309732 w 503560"/>
                  <a:gd name="connsiteY93" fmla="*/ 231691 h 503207"/>
                  <a:gd name="connsiteX94" fmla="*/ 318325 w 503560"/>
                  <a:gd name="connsiteY94" fmla="*/ 243683 h 503207"/>
                  <a:gd name="connsiteX95" fmla="*/ 309708 w 503560"/>
                  <a:gd name="connsiteY95" fmla="*/ 256547 h 503207"/>
                  <a:gd name="connsiteX96" fmla="*/ 301239 w 503560"/>
                  <a:gd name="connsiteY96" fmla="*/ 257379 h 503207"/>
                  <a:gd name="connsiteX97" fmla="*/ 202704 w 503560"/>
                  <a:gd name="connsiteY97" fmla="*/ 257379 h 503207"/>
                  <a:gd name="connsiteX98" fmla="*/ 193630 w 503560"/>
                  <a:gd name="connsiteY98" fmla="*/ 256212 h 503207"/>
                  <a:gd name="connsiteX99" fmla="*/ 185854 w 503560"/>
                  <a:gd name="connsiteY99" fmla="*/ 243088 h 503207"/>
                  <a:gd name="connsiteX100" fmla="*/ 194983 w 503560"/>
                  <a:gd name="connsiteY100" fmla="*/ 231518 h 503207"/>
                  <a:gd name="connsiteX101" fmla="*/ 411859 w 503560"/>
                  <a:gd name="connsiteY101" fmla="*/ 193857 h 503207"/>
                  <a:gd name="connsiteX102" fmla="*/ 422002 w 503560"/>
                  <a:gd name="connsiteY102" fmla="*/ 193449 h 503207"/>
                  <a:gd name="connsiteX103" fmla="*/ 434152 w 503560"/>
                  <a:gd name="connsiteY103" fmla="*/ 194792 h 503207"/>
                  <a:gd name="connsiteX104" fmla="*/ 441543 w 503560"/>
                  <a:gd name="connsiteY104" fmla="*/ 207395 h 503207"/>
                  <a:gd name="connsiteX105" fmla="*/ 428857 w 503560"/>
                  <a:gd name="connsiteY105" fmla="*/ 219909 h 503207"/>
                  <a:gd name="connsiteX106" fmla="*/ 414005 w 503560"/>
                  <a:gd name="connsiteY106" fmla="*/ 219885 h 503207"/>
                  <a:gd name="connsiteX107" fmla="*/ 401953 w 503560"/>
                  <a:gd name="connsiteY107" fmla="*/ 208502 h 503207"/>
                  <a:gd name="connsiteX108" fmla="*/ 411859 w 503560"/>
                  <a:gd name="connsiteY108" fmla="*/ 193857 h 503207"/>
                  <a:gd name="connsiteX109" fmla="*/ 76109 w 503560"/>
                  <a:gd name="connsiteY109" fmla="*/ 195442 h 503207"/>
                  <a:gd name="connsiteX110" fmla="*/ 90617 w 503560"/>
                  <a:gd name="connsiteY110" fmla="*/ 195063 h 503207"/>
                  <a:gd name="connsiteX111" fmla="*/ 100469 w 503560"/>
                  <a:gd name="connsiteY111" fmla="*/ 197755 h 503207"/>
                  <a:gd name="connsiteX112" fmla="*/ 105419 w 503560"/>
                  <a:gd name="connsiteY112" fmla="*/ 211042 h 503207"/>
                  <a:gd name="connsiteX113" fmla="*/ 92895 w 503560"/>
                  <a:gd name="connsiteY113" fmla="*/ 221543 h 503207"/>
                  <a:gd name="connsiteX114" fmla="*/ 79229 w 503560"/>
                  <a:gd name="connsiteY114" fmla="*/ 221548 h 503207"/>
                  <a:gd name="connsiteX115" fmla="*/ 67793 w 503560"/>
                  <a:gd name="connsiteY115" fmla="*/ 215106 h 503207"/>
                  <a:gd name="connsiteX116" fmla="*/ 66651 w 503560"/>
                  <a:gd name="connsiteY116" fmla="*/ 204019 h 503207"/>
                  <a:gd name="connsiteX117" fmla="*/ 76109 w 503560"/>
                  <a:gd name="connsiteY117" fmla="*/ 195442 h 503207"/>
                  <a:gd name="connsiteX118" fmla="*/ 411431 w 503560"/>
                  <a:gd name="connsiteY118" fmla="*/ 277117 h 503207"/>
                  <a:gd name="connsiteX119" fmla="*/ 415226 w 503560"/>
                  <a:gd name="connsiteY119" fmla="*/ 276669 h 503207"/>
                  <a:gd name="connsiteX120" fmla="*/ 428325 w 503560"/>
                  <a:gd name="connsiteY120" fmla="*/ 276669 h 503207"/>
                  <a:gd name="connsiteX121" fmla="*/ 440328 w 503560"/>
                  <a:gd name="connsiteY121" fmla="*/ 284174 h 503207"/>
                  <a:gd name="connsiteX122" fmla="*/ 441386 w 503560"/>
                  <a:gd name="connsiteY122" fmla="*/ 292200 h 503207"/>
                  <a:gd name="connsiteX123" fmla="*/ 430043 w 503560"/>
                  <a:gd name="connsiteY123" fmla="*/ 302977 h 503207"/>
                  <a:gd name="connsiteX124" fmla="*/ 420855 w 503560"/>
                  <a:gd name="connsiteY124" fmla="*/ 303145 h 503207"/>
                  <a:gd name="connsiteX125" fmla="*/ 409114 w 503560"/>
                  <a:gd name="connsiteY125" fmla="*/ 301688 h 503207"/>
                  <a:gd name="connsiteX126" fmla="*/ 402008 w 503560"/>
                  <a:gd name="connsiteY126" fmla="*/ 287648 h 503207"/>
                  <a:gd name="connsiteX127" fmla="*/ 411431 w 503560"/>
                  <a:gd name="connsiteY127" fmla="*/ 277117 h 503207"/>
                  <a:gd name="connsiteX128" fmla="*/ 76631 w 503560"/>
                  <a:gd name="connsiteY128" fmla="*/ 278460 h 503207"/>
                  <a:gd name="connsiteX129" fmla="*/ 92354 w 503560"/>
                  <a:gd name="connsiteY129" fmla="*/ 278288 h 503207"/>
                  <a:gd name="connsiteX130" fmla="*/ 105444 w 503560"/>
                  <a:gd name="connsiteY130" fmla="*/ 288937 h 503207"/>
                  <a:gd name="connsiteX131" fmla="*/ 98594 w 503560"/>
                  <a:gd name="connsiteY131" fmla="*/ 303208 h 503207"/>
                  <a:gd name="connsiteX132" fmla="*/ 86650 w 503560"/>
                  <a:gd name="connsiteY132" fmla="*/ 304764 h 503207"/>
                  <a:gd name="connsiteX133" fmla="*/ 77035 w 503560"/>
                  <a:gd name="connsiteY133" fmla="*/ 304537 h 503207"/>
                  <a:gd name="connsiteX134" fmla="*/ 65972 w 503560"/>
                  <a:gd name="connsiteY134" fmla="*/ 291275 h 503207"/>
                  <a:gd name="connsiteX135" fmla="*/ 76631 w 503560"/>
                  <a:gd name="connsiteY135" fmla="*/ 278460 h 503207"/>
                  <a:gd name="connsiteX136" fmla="*/ 411441 w 503560"/>
                  <a:gd name="connsiteY136" fmla="*/ 360234 h 503207"/>
                  <a:gd name="connsiteX137" fmla="*/ 422041 w 503560"/>
                  <a:gd name="connsiteY137" fmla="*/ 359757 h 503207"/>
                  <a:gd name="connsiteX138" fmla="*/ 433374 w 503560"/>
                  <a:gd name="connsiteY138" fmla="*/ 360726 h 503207"/>
                  <a:gd name="connsiteX139" fmla="*/ 441558 w 503560"/>
                  <a:gd name="connsiteY139" fmla="*/ 372975 h 503207"/>
                  <a:gd name="connsiteX140" fmla="*/ 432868 w 503560"/>
                  <a:gd name="connsiteY140" fmla="*/ 385445 h 503207"/>
                  <a:gd name="connsiteX141" fmla="*/ 424315 w 503560"/>
                  <a:gd name="connsiteY141" fmla="*/ 386222 h 503207"/>
                  <a:gd name="connsiteX142" fmla="*/ 414094 w 503560"/>
                  <a:gd name="connsiteY142" fmla="*/ 386188 h 503207"/>
                  <a:gd name="connsiteX143" fmla="*/ 402027 w 503560"/>
                  <a:gd name="connsiteY143" fmla="*/ 375258 h 503207"/>
                  <a:gd name="connsiteX144" fmla="*/ 411441 w 503560"/>
                  <a:gd name="connsiteY144" fmla="*/ 360234 h 503207"/>
                  <a:gd name="connsiteX145" fmla="*/ 77679 w 503560"/>
                  <a:gd name="connsiteY145" fmla="*/ 361449 h 503207"/>
                  <a:gd name="connsiteX146" fmla="*/ 87807 w 503560"/>
                  <a:gd name="connsiteY146" fmla="*/ 361380 h 503207"/>
                  <a:gd name="connsiteX147" fmla="*/ 97895 w 503560"/>
                  <a:gd name="connsiteY147" fmla="*/ 362522 h 503207"/>
                  <a:gd name="connsiteX148" fmla="*/ 105631 w 503560"/>
                  <a:gd name="connsiteY148" fmla="*/ 376011 h 503207"/>
                  <a:gd name="connsiteX149" fmla="*/ 93879 w 503560"/>
                  <a:gd name="connsiteY149" fmla="*/ 387777 h 503207"/>
                  <a:gd name="connsiteX150" fmla="*/ 83196 w 503560"/>
                  <a:gd name="connsiteY150" fmla="*/ 387846 h 503207"/>
                  <a:gd name="connsiteX151" fmla="*/ 75307 w 503560"/>
                  <a:gd name="connsiteY151" fmla="*/ 387275 h 503207"/>
                  <a:gd name="connsiteX152" fmla="*/ 66179 w 503560"/>
                  <a:gd name="connsiteY152" fmla="*/ 377192 h 503207"/>
                  <a:gd name="connsiteX153" fmla="*/ 67704 w 503560"/>
                  <a:gd name="connsiteY153" fmla="*/ 367955 h 503207"/>
                  <a:gd name="connsiteX154" fmla="*/ 77679 w 503560"/>
                  <a:gd name="connsiteY154" fmla="*/ 361449 h 50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503560" h="503207">
                    <a:moveTo>
                      <a:pt x="497929" y="479191"/>
                    </a:moveTo>
                    <a:cubicBezTo>
                      <a:pt x="495262" y="477262"/>
                      <a:pt x="491896" y="476583"/>
                      <a:pt x="488643" y="476721"/>
                    </a:cubicBezTo>
                    <a:cubicBezTo>
                      <a:pt x="488638" y="361312"/>
                      <a:pt x="488638" y="245898"/>
                      <a:pt x="488643" y="130489"/>
                    </a:cubicBezTo>
                    <a:cubicBezTo>
                      <a:pt x="488535" y="121606"/>
                      <a:pt x="486296" y="112733"/>
                      <a:pt x="482044" y="104904"/>
                    </a:cubicBezTo>
                    <a:cubicBezTo>
                      <a:pt x="472861" y="87434"/>
                      <a:pt x="453748" y="75624"/>
                      <a:pt x="433822" y="75274"/>
                    </a:cubicBezTo>
                    <a:cubicBezTo>
                      <a:pt x="418149" y="75269"/>
                      <a:pt x="402480" y="75279"/>
                      <a:pt x="386806" y="75274"/>
                    </a:cubicBezTo>
                    <a:cubicBezTo>
                      <a:pt x="386747" y="70506"/>
                      <a:pt x="387003" y="65727"/>
                      <a:pt x="386486" y="60978"/>
                    </a:cubicBezTo>
                    <a:cubicBezTo>
                      <a:pt x="385241" y="48228"/>
                      <a:pt x="380207" y="35881"/>
                      <a:pt x="372166" y="25837"/>
                    </a:cubicBezTo>
                    <a:cubicBezTo>
                      <a:pt x="361089" y="11802"/>
                      <a:pt x="344195" y="2447"/>
                      <a:pt x="326292" y="498"/>
                    </a:cubicBezTo>
                    <a:cubicBezTo>
                      <a:pt x="318649" y="-289"/>
                      <a:pt x="310948" y="120"/>
                      <a:pt x="303281" y="16"/>
                    </a:cubicBezTo>
                    <a:lnTo>
                      <a:pt x="197399" y="16"/>
                    </a:lnTo>
                    <a:cubicBezTo>
                      <a:pt x="190869" y="46"/>
                      <a:pt x="184299" y="-200"/>
                      <a:pt x="177818" y="730"/>
                    </a:cubicBezTo>
                    <a:cubicBezTo>
                      <a:pt x="166756" y="2255"/>
                      <a:pt x="156087" y="6532"/>
                      <a:pt x="147086" y="13072"/>
                    </a:cubicBezTo>
                    <a:cubicBezTo>
                      <a:pt x="133957" y="22540"/>
                      <a:pt x="124405" y="36732"/>
                      <a:pt x="120803" y="52416"/>
                    </a:cubicBezTo>
                    <a:cubicBezTo>
                      <a:pt x="118834" y="60408"/>
                      <a:pt x="118962" y="68675"/>
                      <a:pt x="119006" y="76834"/>
                    </a:cubicBezTo>
                    <a:cubicBezTo>
                      <a:pt x="103126" y="76844"/>
                      <a:pt x="87256" y="76834"/>
                      <a:pt x="71385" y="76839"/>
                    </a:cubicBezTo>
                    <a:cubicBezTo>
                      <a:pt x="58428" y="77287"/>
                      <a:pt x="45702" y="82434"/>
                      <a:pt x="36116" y="91071"/>
                    </a:cubicBezTo>
                    <a:cubicBezTo>
                      <a:pt x="26037" y="99963"/>
                      <a:pt x="19433" y="112610"/>
                      <a:pt x="17957" y="125897"/>
                    </a:cubicBezTo>
                    <a:cubicBezTo>
                      <a:pt x="17450" y="129499"/>
                      <a:pt x="17637" y="133141"/>
                      <a:pt x="17613" y="136768"/>
                    </a:cubicBezTo>
                    <a:lnTo>
                      <a:pt x="17613" y="476740"/>
                    </a:lnTo>
                    <a:cubicBezTo>
                      <a:pt x="14453" y="476755"/>
                      <a:pt x="15851" y="476726"/>
                      <a:pt x="12691" y="476745"/>
                    </a:cubicBezTo>
                    <a:cubicBezTo>
                      <a:pt x="8612" y="476755"/>
                      <a:pt x="4198" y="479609"/>
                      <a:pt x="1747" y="482842"/>
                    </a:cubicBezTo>
                    <a:cubicBezTo>
                      <a:pt x="-930" y="486263"/>
                      <a:pt x="-207" y="493246"/>
                      <a:pt x="1747" y="497114"/>
                    </a:cubicBezTo>
                    <a:cubicBezTo>
                      <a:pt x="3735" y="501050"/>
                      <a:pt x="7264" y="503073"/>
                      <a:pt x="12687" y="503201"/>
                    </a:cubicBezTo>
                    <a:cubicBezTo>
                      <a:pt x="173783" y="503206"/>
                      <a:pt x="329702" y="503216"/>
                      <a:pt x="490808" y="503191"/>
                    </a:cubicBezTo>
                    <a:cubicBezTo>
                      <a:pt x="496837" y="503098"/>
                      <a:pt x="502343" y="498344"/>
                      <a:pt x="503313" y="492468"/>
                    </a:cubicBezTo>
                    <a:cubicBezTo>
                      <a:pt x="504336" y="487508"/>
                      <a:pt x="502127" y="482075"/>
                      <a:pt x="497929" y="479191"/>
                    </a:cubicBezTo>
                    <a:close/>
                    <a:moveTo>
                      <a:pt x="48719" y="472011"/>
                    </a:moveTo>
                    <a:lnTo>
                      <a:pt x="48719" y="131237"/>
                    </a:lnTo>
                    <a:cubicBezTo>
                      <a:pt x="48847" y="119195"/>
                      <a:pt x="57158" y="107930"/>
                      <a:pt x="68265" y="104525"/>
                    </a:cubicBezTo>
                    <a:cubicBezTo>
                      <a:pt x="72960" y="102842"/>
                      <a:pt x="77955" y="103378"/>
                      <a:pt x="82827" y="103300"/>
                    </a:cubicBezTo>
                    <a:lnTo>
                      <a:pt x="118997" y="103300"/>
                    </a:lnTo>
                    <a:cubicBezTo>
                      <a:pt x="119006" y="226203"/>
                      <a:pt x="118992" y="349107"/>
                      <a:pt x="119006" y="472006"/>
                    </a:cubicBezTo>
                    <a:cubicBezTo>
                      <a:pt x="95577" y="472026"/>
                      <a:pt x="72148" y="472011"/>
                      <a:pt x="48719" y="472011"/>
                    </a:cubicBezTo>
                    <a:close/>
                    <a:moveTo>
                      <a:pt x="302991" y="472011"/>
                    </a:moveTo>
                    <a:cubicBezTo>
                      <a:pt x="269045" y="472021"/>
                      <a:pt x="235109" y="472011"/>
                      <a:pt x="201164" y="472016"/>
                    </a:cubicBezTo>
                    <a:cubicBezTo>
                      <a:pt x="201164" y="438415"/>
                      <a:pt x="201169" y="404804"/>
                      <a:pt x="201159" y="371198"/>
                    </a:cubicBezTo>
                    <a:cubicBezTo>
                      <a:pt x="201110" y="364623"/>
                      <a:pt x="207325" y="358797"/>
                      <a:pt x="214229" y="358817"/>
                    </a:cubicBezTo>
                    <a:cubicBezTo>
                      <a:pt x="239538" y="358817"/>
                      <a:pt x="264847" y="358792"/>
                      <a:pt x="290166" y="358826"/>
                    </a:cubicBezTo>
                    <a:cubicBezTo>
                      <a:pt x="297011" y="358969"/>
                      <a:pt x="302995" y="364756"/>
                      <a:pt x="302991" y="371267"/>
                    </a:cubicBezTo>
                    <a:cubicBezTo>
                      <a:pt x="303000" y="404843"/>
                      <a:pt x="302995" y="438430"/>
                      <a:pt x="302991" y="472011"/>
                    </a:cubicBezTo>
                    <a:close/>
                    <a:moveTo>
                      <a:pt x="360055" y="77174"/>
                    </a:moveTo>
                    <a:lnTo>
                      <a:pt x="360055" y="419302"/>
                    </a:lnTo>
                    <a:cubicBezTo>
                      <a:pt x="360105" y="436860"/>
                      <a:pt x="359804" y="454404"/>
                      <a:pt x="359908" y="471967"/>
                    </a:cubicBezTo>
                    <a:cubicBezTo>
                      <a:pt x="352482" y="471962"/>
                      <a:pt x="345046" y="471972"/>
                      <a:pt x="337620" y="471962"/>
                    </a:cubicBezTo>
                    <a:cubicBezTo>
                      <a:pt x="337620" y="437697"/>
                      <a:pt x="337615" y="403436"/>
                      <a:pt x="337625" y="369166"/>
                    </a:cubicBezTo>
                    <a:cubicBezTo>
                      <a:pt x="337615" y="359136"/>
                      <a:pt x="335593" y="345648"/>
                      <a:pt x="328236" y="338576"/>
                    </a:cubicBezTo>
                    <a:cubicBezTo>
                      <a:pt x="320987" y="331362"/>
                      <a:pt x="308463" y="330663"/>
                      <a:pt x="298079" y="330580"/>
                    </a:cubicBezTo>
                    <a:cubicBezTo>
                      <a:pt x="272573" y="330580"/>
                      <a:pt x="247077" y="330580"/>
                      <a:pt x="221581" y="330575"/>
                    </a:cubicBezTo>
                    <a:cubicBezTo>
                      <a:pt x="213368" y="330722"/>
                      <a:pt x="192616" y="330899"/>
                      <a:pt x="186017" y="335653"/>
                    </a:cubicBezTo>
                    <a:cubicBezTo>
                      <a:pt x="175914" y="342725"/>
                      <a:pt x="170624" y="357163"/>
                      <a:pt x="170761" y="369259"/>
                    </a:cubicBezTo>
                    <a:cubicBezTo>
                      <a:pt x="170810" y="403510"/>
                      <a:pt x="169674" y="437657"/>
                      <a:pt x="169777" y="471903"/>
                    </a:cubicBezTo>
                    <a:cubicBezTo>
                      <a:pt x="157617" y="472085"/>
                      <a:pt x="157996" y="471859"/>
                      <a:pt x="145836" y="472021"/>
                    </a:cubicBezTo>
                    <a:cubicBezTo>
                      <a:pt x="145649" y="414897"/>
                      <a:pt x="145807" y="357773"/>
                      <a:pt x="145752" y="300654"/>
                    </a:cubicBezTo>
                    <a:lnTo>
                      <a:pt x="145752" y="75525"/>
                    </a:lnTo>
                    <a:cubicBezTo>
                      <a:pt x="145708" y="71047"/>
                      <a:pt x="145836" y="66520"/>
                      <a:pt x="146948" y="62150"/>
                    </a:cubicBezTo>
                    <a:cubicBezTo>
                      <a:pt x="149399" y="52091"/>
                      <a:pt x="156037" y="43076"/>
                      <a:pt x="165043" y="37530"/>
                    </a:cubicBezTo>
                    <a:cubicBezTo>
                      <a:pt x="171873" y="33224"/>
                      <a:pt x="180033" y="31093"/>
                      <a:pt x="188162" y="31098"/>
                    </a:cubicBezTo>
                    <a:cubicBezTo>
                      <a:pt x="231325" y="31093"/>
                      <a:pt x="274493" y="31088"/>
                      <a:pt x="317655" y="31098"/>
                    </a:cubicBezTo>
                    <a:cubicBezTo>
                      <a:pt x="326321" y="31068"/>
                      <a:pt x="335007" y="33529"/>
                      <a:pt x="342118" y="38361"/>
                    </a:cubicBezTo>
                    <a:cubicBezTo>
                      <a:pt x="351414" y="44596"/>
                      <a:pt x="357939" y="54615"/>
                      <a:pt x="359568" y="65466"/>
                    </a:cubicBezTo>
                    <a:cubicBezTo>
                      <a:pt x="360252" y="69334"/>
                      <a:pt x="360021" y="73271"/>
                      <a:pt x="360055" y="77174"/>
                    </a:cubicBezTo>
                    <a:close/>
                    <a:moveTo>
                      <a:pt x="456149" y="472016"/>
                    </a:moveTo>
                    <a:cubicBezTo>
                      <a:pt x="432971" y="471967"/>
                      <a:pt x="409783" y="472016"/>
                      <a:pt x="386605" y="471991"/>
                    </a:cubicBezTo>
                    <a:cubicBezTo>
                      <a:pt x="386501" y="454556"/>
                      <a:pt x="386792" y="437121"/>
                      <a:pt x="386737" y="419680"/>
                    </a:cubicBezTo>
                    <a:lnTo>
                      <a:pt x="386737" y="103433"/>
                    </a:lnTo>
                    <a:cubicBezTo>
                      <a:pt x="400881" y="103433"/>
                      <a:pt x="415024" y="103437"/>
                      <a:pt x="429172" y="103428"/>
                    </a:cubicBezTo>
                    <a:cubicBezTo>
                      <a:pt x="436824" y="103521"/>
                      <a:pt x="444299" y="107266"/>
                      <a:pt x="449324" y="113309"/>
                    </a:cubicBezTo>
                    <a:cubicBezTo>
                      <a:pt x="453772" y="118629"/>
                      <a:pt x="456287" y="125681"/>
                      <a:pt x="456189" y="132772"/>
                    </a:cubicBezTo>
                    <a:cubicBezTo>
                      <a:pt x="456149" y="245853"/>
                      <a:pt x="456228" y="358935"/>
                      <a:pt x="456149" y="472016"/>
                    </a:cubicBezTo>
                    <a:close/>
                    <a:moveTo>
                      <a:pt x="196120" y="88694"/>
                    </a:moveTo>
                    <a:cubicBezTo>
                      <a:pt x="197158" y="88468"/>
                      <a:pt x="198221" y="88384"/>
                      <a:pt x="199284" y="88364"/>
                    </a:cubicBezTo>
                    <a:cubicBezTo>
                      <a:pt x="234406" y="88364"/>
                      <a:pt x="269527" y="88369"/>
                      <a:pt x="304649" y="88359"/>
                    </a:cubicBezTo>
                    <a:cubicBezTo>
                      <a:pt x="308394" y="88290"/>
                      <a:pt x="312208" y="89732"/>
                      <a:pt x="314752" y="92537"/>
                    </a:cubicBezTo>
                    <a:cubicBezTo>
                      <a:pt x="317463" y="95318"/>
                      <a:pt x="318718" y="99363"/>
                      <a:pt x="318246" y="103206"/>
                    </a:cubicBezTo>
                    <a:cubicBezTo>
                      <a:pt x="317764" y="108029"/>
                      <a:pt x="314329" y="112374"/>
                      <a:pt x="309782" y="114033"/>
                    </a:cubicBezTo>
                    <a:cubicBezTo>
                      <a:pt x="307420" y="114982"/>
                      <a:pt x="304831" y="114849"/>
                      <a:pt x="302341" y="114825"/>
                    </a:cubicBezTo>
                    <a:cubicBezTo>
                      <a:pt x="268750" y="114825"/>
                      <a:pt x="235168" y="114825"/>
                      <a:pt x="201577" y="114830"/>
                    </a:cubicBezTo>
                    <a:cubicBezTo>
                      <a:pt x="199087" y="114869"/>
                      <a:pt x="196508" y="114953"/>
                      <a:pt x="194186" y="113929"/>
                    </a:cubicBezTo>
                    <a:cubicBezTo>
                      <a:pt x="188748" y="111916"/>
                      <a:pt x="185200" y="105987"/>
                      <a:pt x="185899" y="100244"/>
                    </a:cubicBezTo>
                    <a:cubicBezTo>
                      <a:pt x="186376" y="94732"/>
                      <a:pt x="190692" y="89850"/>
                      <a:pt x="196120" y="88694"/>
                    </a:cubicBezTo>
                    <a:close/>
                    <a:moveTo>
                      <a:pt x="197773" y="159690"/>
                    </a:moveTo>
                    <a:cubicBezTo>
                      <a:pt x="233589" y="159577"/>
                      <a:pt x="269409" y="159675"/>
                      <a:pt x="305225" y="159641"/>
                    </a:cubicBezTo>
                    <a:cubicBezTo>
                      <a:pt x="311912" y="159528"/>
                      <a:pt x="318083" y="165251"/>
                      <a:pt x="318305" y="171968"/>
                    </a:cubicBezTo>
                    <a:cubicBezTo>
                      <a:pt x="318772" y="177209"/>
                      <a:pt x="315726" y="182470"/>
                      <a:pt x="310992" y="184743"/>
                    </a:cubicBezTo>
                    <a:cubicBezTo>
                      <a:pt x="308852" y="185826"/>
                      <a:pt x="306425" y="186200"/>
                      <a:pt x="304054" y="186116"/>
                    </a:cubicBezTo>
                    <a:cubicBezTo>
                      <a:pt x="270270" y="186087"/>
                      <a:pt x="236487" y="186112"/>
                      <a:pt x="202704" y="186107"/>
                    </a:cubicBezTo>
                    <a:cubicBezTo>
                      <a:pt x="200052" y="186077"/>
                      <a:pt x="197315" y="186353"/>
                      <a:pt x="194766" y="185418"/>
                    </a:cubicBezTo>
                    <a:cubicBezTo>
                      <a:pt x="189186" y="183621"/>
                      <a:pt x="185338" y="177770"/>
                      <a:pt x="185854" y="171944"/>
                    </a:cubicBezTo>
                    <a:cubicBezTo>
                      <a:pt x="186154" y="165664"/>
                      <a:pt x="191494" y="160138"/>
                      <a:pt x="197773" y="159690"/>
                    </a:cubicBezTo>
                    <a:close/>
                    <a:moveTo>
                      <a:pt x="194983" y="231518"/>
                    </a:moveTo>
                    <a:cubicBezTo>
                      <a:pt x="197281" y="230687"/>
                      <a:pt x="199746" y="230938"/>
                      <a:pt x="202143" y="230918"/>
                    </a:cubicBezTo>
                    <a:lnTo>
                      <a:pt x="301785" y="230918"/>
                    </a:lnTo>
                    <a:cubicBezTo>
                      <a:pt x="304442" y="230923"/>
                      <a:pt x="307203" y="230692"/>
                      <a:pt x="309732" y="231691"/>
                    </a:cubicBezTo>
                    <a:cubicBezTo>
                      <a:pt x="314683" y="233447"/>
                      <a:pt x="318280" y="238423"/>
                      <a:pt x="318325" y="243683"/>
                    </a:cubicBezTo>
                    <a:cubicBezTo>
                      <a:pt x="318640" y="249244"/>
                      <a:pt x="314954" y="254701"/>
                      <a:pt x="309708" y="256547"/>
                    </a:cubicBezTo>
                    <a:cubicBezTo>
                      <a:pt x="307006" y="257590"/>
                      <a:pt x="304073" y="257374"/>
                      <a:pt x="301239" y="257379"/>
                    </a:cubicBezTo>
                    <a:lnTo>
                      <a:pt x="202704" y="257379"/>
                    </a:lnTo>
                    <a:cubicBezTo>
                      <a:pt x="199653" y="257393"/>
                      <a:pt x="196449" y="257580"/>
                      <a:pt x="193630" y="256212"/>
                    </a:cubicBezTo>
                    <a:cubicBezTo>
                      <a:pt x="188610" y="254052"/>
                      <a:pt x="185347" y="248521"/>
                      <a:pt x="185854" y="243088"/>
                    </a:cubicBezTo>
                    <a:cubicBezTo>
                      <a:pt x="186184" y="237842"/>
                      <a:pt x="189958" y="233049"/>
                      <a:pt x="194983" y="231518"/>
                    </a:cubicBezTo>
                    <a:close/>
                    <a:moveTo>
                      <a:pt x="411859" y="193857"/>
                    </a:moveTo>
                    <a:cubicBezTo>
                      <a:pt x="415186" y="193119"/>
                      <a:pt x="418616" y="193572"/>
                      <a:pt x="422002" y="193449"/>
                    </a:cubicBezTo>
                    <a:cubicBezTo>
                      <a:pt x="426057" y="193582"/>
                      <a:pt x="430392" y="192863"/>
                      <a:pt x="434152" y="194792"/>
                    </a:cubicBezTo>
                    <a:cubicBezTo>
                      <a:pt x="438857" y="197017"/>
                      <a:pt x="441947" y="202189"/>
                      <a:pt x="441543" y="207395"/>
                    </a:cubicBezTo>
                    <a:cubicBezTo>
                      <a:pt x="441430" y="214029"/>
                      <a:pt x="435505" y="219885"/>
                      <a:pt x="428857" y="219909"/>
                    </a:cubicBezTo>
                    <a:cubicBezTo>
                      <a:pt x="423906" y="219895"/>
                      <a:pt x="418956" y="219944"/>
                      <a:pt x="414005" y="219885"/>
                    </a:cubicBezTo>
                    <a:cubicBezTo>
                      <a:pt x="407967" y="219570"/>
                      <a:pt x="402623" y="214511"/>
                      <a:pt x="401953" y="208502"/>
                    </a:cubicBezTo>
                    <a:cubicBezTo>
                      <a:pt x="400895" y="202036"/>
                      <a:pt x="405437" y="195279"/>
                      <a:pt x="411859" y="193857"/>
                    </a:cubicBezTo>
                    <a:close/>
                    <a:moveTo>
                      <a:pt x="76109" y="195442"/>
                    </a:moveTo>
                    <a:cubicBezTo>
                      <a:pt x="80898" y="194684"/>
                      <a:pt x="85784" y="195260"/>
                      <a:pt x="90617" y="195063"/>
                    </a:cubicBezTo>
                    <a:cubicBezTo>
                      <a:pt x="94066" y="194881"/>
                      <a:pt x="97688" y="195590"/>
                      <a:pt x="100469" y="197755"/>
                    </a:cubicBezTo>
                    <a:cubicBezTo>
                      <a:pt x="104494" y="200737"/>
                      <a:pt x="106527" y="206155"/>
                      <a:pt x="105419" y="211042"/>
                    </a:cubicBezTo>
                    <a:cubicBezTo>
                      <a:pt x="104356" y="216883"/>
                      <a:pt x="98840" y="221519"/>
                      <a:pt x="92895" y="221543"/>
                    </a:cubicBezTo>
                    <a:cubicBezTo>
                      <a:pt x="88338" y="221543"/>
                      <a:pt x="83786" y="221528"/>
                      <a:pt x="79229" y="221548"/>
                    </a:cubicBezTo>
                    <a:cubicBezTo>
                      <a:pt x="74633" y="221666"/>
                      <a:pt x="70081" y="219088"/>
                      <a:pt x="67793" y="215106"/>
                    </a:cubicBezTo>
                    <a:cubicBezTo>
                      <a:pt x="65810" y="211809"/>
                      <a:pt x="65450" y="207651"/>
                      <a:pt x="66651" y="204019"/>
                    </a:cubicBezTo>
                    <a:cubicBezTo>
                      <a:pt x="68049" y="199787"/>
                      <a:pt x="71769" y="196441"/>
                      <a:pt x="76109" y="195442"/>
                    </a:cubicBezTo>
                    <a:close/>
                    <a:moveTo>
                      <a:pt x="411431" y="277117"/>
                    </a:moveTo>
                    <a:cubicBezTo>
                      <a:pt x="412652" y="276743"/>
                      <a:pt x="413941" y="276649"/>
                      <a:pt x="415226" y="276669"/>
                    </a:cubicBezTo>
                    <a:cubicBezTo>
                      <a:pt x="419590" y="276684"/>
                      <a:pt x="423960" y="276684"/>
                      <a:pt x="428325" y="276669"/>
                    </a:cubicBezTo>
                    <a:cubicBezTo>
                      <a:pt x="433345" y="276472"/>
                      <a:pt x="438241" y="279627"/>
                      <a:pt x="440328" y="284174"/>
                    </a:cubicBezTo>
                    <a:cubicBezTo>
                      <a:pt x="441568" y="286639"/>
                      <a:pt x="441780" y="289498"/>
                      <a:pt x="441386" y="292200"/>
                    </a:cubicBezTo>
                    <a:cubicBezTo>
                      <a:pt x="440520" y="297756"/>
                      <a:pt x="435633" y="302382"/>
                      <a:pt x="430043" y="302977"/>
                    </a:cubicBezTo>
                    <a:cubicBezTo>
                      <a:pt x="426992" y="303302"/>
                      <a:pt x="423916" y="303081"/>
                      <a:pt x="420855" y="303145"/>
                    </a:cubicBezTo>
                    <a:cubicBezTo>
                      <a:pt x="416918" y="303071"/>
                      <a:pt x="412721" y="303617"/>
                      <a:pt x="409114" y="301688"/>
                    </a:cubicBezTo>
                    <a:cubicBezTo>
                      <a:pt x="403991" y="299247"/>
                      <a:pt x="400954" y="293214"/>
                      <a:pt x="402008" y="287648"/>
                    </a:cubicBezTo>
                    <a:cubicBezTo>
                      <a:pt x="402765" y="282712"/>
                      <a:pt x="406609" y="278411"/>
                      <a:pt x="411431" y="277117"/>
                    </a:cubicBezTo>
                    <a:close/>
                    <a:moveTo>
                      <a:pt x="76631" y="278460"/>
                    </a:moveTo>
                    <a:cubicBezTo>
                      <a:pt x="81862" y="278086"/>
                      <a:pt x="87113" y="278416"/>
                      <a:pt x="92354" y="278288"/>
                    </a:cubicBezTo>
                    <a:cubicBezTo>
                      <a:pt x="98559" y="277983"/>
                      <a:pt x="104410" y="282865"/>
                      <a:pt x="105444" y="288937"/>
                    </a:cubicBezTo>
                    <a:cubicBezTo>
                      <a:pt x="106669" y="294513"/>
                      <a:pt x="103721" y="300684"/>
                      <a:pt x="98594" y="303208"/>
                    </a:cubicBezTo>
                    <a:cubicBezTo>
                      <a:pt x="94947" y="305256"/>
                      <a:pt x="90651" y="304680"/>
                      <a:pt x="86650" y="304764"/>
                    </a:cubicBezTo>
                    <a:cubicBezTo>
                      <a:pt x="83447" y="304680"/>
                      <a:pt x="80218" y="304975"/>
                      <a:pt x="77035" y="304537"/>
                    </a:cubicBezTo>
                    <a:cubicBezTo>
                      <a:pt x="70736" y="303676"/>
                      <a:pt x="65632" y="297648"/>
                      <a:pt x="65972" y="291275"/>
                    </a:cubicBezTo>
                    <a:cubicBezTo>
                      <a:pt x="65839" y="285168"/>
                      <a:pt x="70662" y="279514"/>
                      <a:pt x="76631" y="278460"/>
                    </a:cubicBezTo>
                    <a:close/>
                    <a:moveTo>
                      <a:pt x="411441" y="360234"/>
                    </a:moveTo>
                    <a:cubicBezTo>
                      <a:pt x="414906" y="359358"/>
                      <a:pt x="418513" y="359904"/>
                      <a:pt x="422041" y="359757"/>
                    </a:cubicBezTo>
                    <a:cubicBezTo>
                      <a:pt x="425816" y="359909"/>
                      <a:pt x="429777" y="359205"/>
                      <a:pt x="433374" y="360726"/>
                    </a:cubicBezTo>
                    <a:cubicBezTo>
                      <a:pt x="438271" y="362616"/>
                      <a:pt x="441706" y="367719"/>
                      <a:pt x="441558" y="372975"/>
                    </a:cubicBezTo>
                    <a:cubicBezTo>
                      <a:pt x="441735" y="378432"/>
                      <a:pt x="438020" y="383693"/>
                      <a:pt x="432868" y="385445"/>
                    </a:cubicBezTo>
                    <a:cubicBezTo>
                      <a:pt x="430141" y="386508"/>
                      <a:pt x="427174" y="386183"/>
                      <a:pt x="424315" y="386222"/>
                    </a:cubicBezTo>
                    <a:cubicBezTo>
                      <a:pt x="420914" y="386188"/>
                      <a:pt x="417499" y="386286"/>
                      <a:pt x="414094" y="386188"/>
                    </a:cubicBezTo>
                    <a:cubicBezTo>
                      <a:pt x="408183" y="385897"/>
                      <a:pt x="402898" y="381104"/>
                      <a:pt x="402027" y="375258"/>
                    </a:cubicBezTo>
                    <a:cubicBezTo>
                      <a:pt x="400723" y="368801"/>
                      <a:pt x="405073" y="361897"/>
                      <a:pt x="411441" y="360234"/>
                    </a:cubicBezTo>
                    <a:close/>
                    <a:moveTo>
                      <a:pt x="77679" y="361449"/>
                    </a:moveTo>
                    <a:cubicBezTo>
                      <a:pt x="81050" y="361282"/>
                      <a:pt x="84431" y="361430"/>
                      <a:pt x="87807" y="361380"/>
                    </a:cubicBezTo>
                    <a:cubicBezTo>
                      <a:pt x="91183" y="361440"/>
                      <a:pt x="94750" y="360982"/>
                      <a:pt x="97895" y="362522"/>
                    </a:cubicBezTo>
                    <a:cubicBezTo>
                      <a:pt x="103033" y="364737"/>
                      <a:pt x="106305" y="370460"/>
                      <a:pt x="105631" y="376011"/>
                    </a:cubicBezTo>
                    <a:cubicBezTo>
                      <a:pt x="105114" y="382054"/>
                      <a:pt x="99937" y="387270"/>
                      <a:pt x="93879" y="387777"/>
                    </a:cubicBezTo>
                    <a:cubicBezTo>
                      <a:pt x="90321" y="387940"/>
                      <a:pt x="86754" y="387792"/>
                      <a:pt x="83196" y="387846"/>
                    </a:cubicBezTo>
                    <a:cubicBezTo>
                      <a:pt x="80568" y="387782"/>
                      <a:pt x="77856" y="388131"/>
                      <a:pt x="75307" y="387275"/>
                    </a:cubicBezTo>
                    <a:cubicBezTo>
                      <a:pt x="70691" y="385971"/>
                      <a:pt x="67040" y="381896"/>
                      <a:pt x="66179" y="377192"/>
                    </a:cubicBezTo>
                    <a:cubicBezTo>
                      <a:pt x="65652" y="374062"/>
                      <a:pt x="66046" y="370706"/>
                      <a:pt x="67704" y="367955"/>
                    </a:cubicBezTo>
                    <a:cubicBezTo>
                      <a:pt x="69727" y="364338"/>
                      <a:pt x="73585" y="361902"/>
                      <a:pt x="77679" y="361449"/>
                    </a:cubicBezTo>
                    <a:close/>
                  </a:path>
                </a:pathLst>
              </a:custGeom>
              <a:solidFill>
                <a:schemeClr val="bg1"/>
              </a:solidFill>
              <a:ln w="484" cap="flat">
                <a:noFill/>
                <a:prstDash val="solid"/>
                <a:miter/>
              </a:ln>
            </p:spPr>
            <p:txBody>
              <a:bodyPr rtlCol="0" anchor="ctr">
                <a:spAutoFit/>
              </a:bodyPr>
              <a:lstStyle/>
              <a:p>
                <a:endParaRPr lang="en-US">
                  <a:latin typeface="微软雅黑" panose="020B0503020204020204" pitchFamily="34" charset="-122"/>
                  <a:ea typeface="微软雅黑" panose="020B0503020204020204" pitchFamily="34" charset="-122"/>
                </a:endParaRPr>
              </a:p>
            </p:txBody>
          </p:sp>
        </p:grpSp>
      </p:grpSp>
      <p:sp>
        <p:nvSpPr>
          <p:cNvPr id="7" name="标题 6"/>
          <p:cNvSpPr>
            <a:spLocks noGrp="1"/>
          </p:cNvSpPr>
          <p:nvPr>
            <p:ph type="title"/>
          </p:nvPr>
        </p:nvSpPr>
        <p:spPr>
          <a:xfrm>
            <a:off x="680771" y="564980"/>
            <a:ext cx="4813123" cy="525785"/>
          </a:xfrm>
        </p:spPr>
        <p:txBody>
          <a:bodyPr>
            <a:spAutoFit/>
          </a:bodyPr>
          <a:lstStyle/>
          <a:p>
            <a:r>
              <a:rPr lang="en-US" altLang="zh-CN" b="0" dirty="0">
                <a:latin typeface="微软雅黑" panose="020B0503020204020204" pitchFamily="34" charset="-122"/>
                <a:sym typeface="+mn-ea"/>
              </a:rPr>
              <a:t>01 </a:t>
            </a:r>
            <a:r>
              <a:rPr lang="zh-CN" altLang="en-US" b="0" dirty="0">
                <a:latin typeface="微软雅黑" panose="020B0503020204020204" pitchFamily="34" charset="-122"/>
                <a:sym typeface="+mn-ea"/>
              </a:rPr>
              <a:t>近期工作</a:t>
            </a:r>
            <a:endParaRPr lang="zh-CN" altLang="en-US" dirty="0">
              <a:latin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wipe(left)">
                                      <p:cBhvr>
                                        <p:cTn id="29" dur="500"/>
                                        <p:tgtEl>
                                          <p:spTgt spid="103"/>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02</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577355" cy="369332"/>
          </a:xfrm>
          <a:prstGeom prst="rect">
            <a:avLst/>
          </a:prstGeom>
          <a:noFill/>
        </p:spPr>
        <p:txBody>
          <a:bodyPr wrap="none" lIns="0" tIns="0" rIns="0" bIns="0" rtlCol="0" anchor="t">
            <a:spAutoFit/>
          </a:bodyPr>
          <a:lstStyle/>
          <a:p>
            <a:pPr algn="l"/>
            <a:r>
              <a:rPr lang="en-US" altLang="zh-CN" sz="2400" dirty="0">
                <a:solidFill>
                  <a:schemeClr val="bg1"/>
                </a:solidFill>
                <a:latin typeface="MS PGothic" panose="020B0600070205080204" pitchFamily="34" charset="-128"/>
                <a:ea typeface="MS PGothic" panose="020B0600070205080204" pitchFamily="34" charset="-128"/>
              </a:rPr>
              <a:t>PART TWO </a:t>
            </a:r>
            <a:endParaRPr lang="zh-CN" altLang="en-US" sz="2400" dirty="0">
              <a:solidFill>
                <a:schemeClr val="bg1"/>
              </a:solidFill>
              <a:latin typeface="MS PGothic" panose="020B0600070205080204" pitchFamily="34" charset="-128"/>
              <a:ea typeface="MS PGothic" panose="020B0600070205080204" pitchFamily="34" charset="-128"/>
            </a:endParaRPr>
          </a:p>
        </p:txBody>
      </p:sp>
      <p:grpSp>
        <p:nvGrpSpPr>
          <p:cNvPr id="9" name="组合 8"/>
          <p:cNvGrpSpPr/>
          <p:nvPr/>
        </p:nvGrpSpPr>
        <p:grpSpPr>
          <a:xfrm>
            <a:off x="5775343" y="2736503"/>
            <a:ext cx="5078313" cy="1384935"/>
            <a:chOff x="1777415" y="1971973"/>
            <a:chExt cx="5078313" cy="1384935"/>
          </a:xfrm>
        </p:grpSpPr>
        <p:sp>
          <p:nvSpPr>
            <p:cNvPr id="10" name="文本框 9"/>
            <p:cNvSpPr txBox="1"/>
            <p:nvPr/>
          </p:nvSpPr>
          <p:spPr>
            <a:xfrm>
              <a:off x="1777415" y="1971973"/>
              <a:ext cx="5078313" cy="1015663"/>
            </a:xfrm>
            <a:prstGeom prst="rect">
              <a:avLst/>
            </a:prstGeom>
            <a:noFill/>
          </p:spPr>
          <p:txBody>
            <a:bodyPr wrap="none" lIns="0" tIns="0" rIns="0" bIns="0" rtlCol="0" anchor="t">
              <a:spAutoFit/>
            </a:bodyPr>
            <a:lstStyle/>
            <a:p>
              <a:pPr algn="ctr"/>
              <a:r>
                <a:rPr lang="zh-CN" altLang="en-US" sz="6600" dirty="0">
                  <a:solidFill>
                    <a:schemeClr val="bg1"/>
                  </a:solidFill>
                  <a:latin typeface="微软雅黑" panose="020B0503020204020204" pitchFamily="34" charset="-122"/>
                  <a:ea typeface="微软雅黑" panose="020B0503020204020204" pitchFamily="34" charset="-122"/>
                  <a:sym typeface="+mn-ea"/>
                </a:rPr>
                <a:t>学习知识总结</a:t>
              </a:r>
              <a:endParaRPr kumimoji="1" lang="zh-CN" altLang="en-US" sz="6600" dirty="0">
                <a:solidFill>
                  <a:schemeClr val="bg1"/>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1905370" y="3080048"/>
              <a:ext cx="4874895" cy="276860"/>
            </a:xfrm>
            <a:prstGeom prst="rect">
              <a:avLst/>
            </a:prstGeom>
            <a:noFill/>
          </p:spPr>
          <p:txBody>
            <a:bodyPr wrap="square" lIns="0" tIns="0" rIns="0" bIns="0" rtlCol="0" anchor="t">
              <a:spAutoFit/>
            </a:bodyPr>
            <a:lstStyle/>
            <a:p>
              <a:pPr algn="dist"/>
              <a:r>
                <a:rPr kumimoji="1" lang="en-US" altLang="zh-CN" dirty="0">
                  <a:solidFill>
                    <a:schemeClr val="bg1"/>
                  </a:solidFill>
                  <a:latin typeface="MS PGothic" panose="020B0600070205080204" pitchFamily="34" charset="-128"/>
                  <a:ea typeface="MS PGothic" panose="020B0600070205080204" pitchFamily="34" charset="-128"/>
                  <a:sym typeface="+mn-ea"/>
                </a:rPr>
                <a:t>Learning knowledge summary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0772" y="569843"/>
            <a:ext cx="4956703" cy="537870"/>
          </a:xfrm>
        </p:spPr>
        <p:txBody>
          <a:bodyPr>
            <a:spAutoFit/>
          </a:bodyPr>
          <a:lstStyle/>
          <a:p>
            <a:r>
              <a:rPr lang="en-US" altLang="zh-CN" b="0" dirty="0">
                <a:latin typeface="微软雅黑" panose="020B0503020204020204" pitchFamily="34" charset="-122"/>
                <a:sym typeface="+mn-ea"/>
              </a:rPr>
              <a:t>02 </a:t>
            </a:r>
            <a:r>
              <a:rPr lang="zh-CN" altLang="en-US" b="0" dirty="0">
                <a:latin typeface="微软雅黑" panose="020B0503020204020204" pitchFamily="34" charset="-122"/>
                <a:sym typeface="+mn-ea"/>
              </a:rPr>
              <a:t>学习知识总结</a:t>
            </a:r>
            <a:endParaRPr lang="en-US" dirty="0">
              <a:latin typeface="微软雅黑" panose="020B0503020204020204" pitchFamily="34" charset="-122"/>
            </a:endParaRPr>
          </a:p>
        </p:txBody>
      </p:sp>
      <p:cxnSp>
        <p:nvCxnSpPr>
          <p:cNvPr id="3" name="直接连接符 2"/>
          <p:cNvCxnSpPr>
            <a:cxnSpLocks/>
          </p:cNvCxnSpPr>
          <p:nvPr/>
        </p:nvCxnSpPr>
        <p:spPr>
          <a:xfrm>
            <a:off x="811973" y="1230752"/>
            <a:ext cx="0" cy="4390482"/>
          </a:xfrm>
          <a:prstGeom prst="line">
            <a:avLst/>
          </a:prstGeom>
          <a:ln w="25400">
            <a:gradFill>
              <a:gsLst>
                <a:gs pos="0">
                  <a:schemeClr val="accent1">
                    <a:lumMod val="5000"/>
                    <a:lumOff val="95000"/>
                  </a:schemeClr>
                </a:gs>
                <a:gs pos="42000">
                  <a:schemeClr val="accent1"/>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flipV="1">
            <a:off x="734231" y="1484079"/>
            <a:ext cx="155484" cy="155484"/>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椭圆 7"/>
          <p:cNvSpPr/>
          <p:nvPr/>
        </p:nvSpPr>
        <p:spPr>
          <a:xfrm flipV="1">
            <a:off x="734231" y="3523337"/>
            <a:ext cx="155484" cy="155484"/>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 name="文本框 12"/>
          <p:cNvSpPr txBox="1"/>
          <p:nvPr/>
        </p:nvSpPr>
        <p:spPr>
          <a:xfrm>
            <a:off x="1366896" y="1749670"/>
            <a:ext cx="2939158" cy="1613840"/>
          </a:xfrm>
          <a:prstGeom prst="rect">
            <a:avLst/>
          </a:prstGeom>
          <a:noFill/>
        </p:spPr>
        <p:txBody>
          <a:bodyPr wrap="square" rtlCol="0">
            <a:spAutoFit/>
          </a:bodyPr>
          <a:lstStyle/>
          <a:p>
            <a:pPr>
              <a:lnSpc>
                <a:spcPct val="125000"/>
              </a:lnSpc>
            </a:pPr>
            <a:r>
              <a:rPr lang="zh-CN" altLang="en-US" sz="1600" kern="1200" cap="none" spc="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卷积层</a:t>
            </a:r>
            <a:endParaRPr lang="en-US" altLang="zh-CN" sz="1600" kern="1200" cap="none" spc="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lnSpc>
                <a:spcPct val="125000"/>
              </a:lnSpc>
            </a:pPr>
            <a:r>
              <a:rPr lang="zh-CN" altLang="en-US" sz="160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激活函数</a:t>
            </a:r>
            <a:endParaRPr lang="en-US" altLang="zh-CN" sz="160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lnSpc>
                <a:spcPct val="125000"/>
              </a:lnSpc>
            </a:pPr>
            <a:r>
              <a:rPr lang="zh-CN" altLang="en-US" sz="1600" kern="1200" cap="none" spc="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池</a:t>
            </a:r>
            <a:r>
              <a:rPr lang="zh-CN" altLang="en-US" sz="1600" kern="1200" cap="none" spc="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化层 </a:t>
            </a:r>
            <a:endParaRPr lang="en-US" altLang="zh-CN" sz="1600" kern="1200" cap="none" spc="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lnSpc>
                <a:spcPct val="125000"/>
              </a:lnSpc>
            </a:pPr>
            <a:r>
              <a:rPr lang="zh-CN" altLang="en-US" sz="160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全连接层</a:t>
            </a:r>
            <a:endParaRPr lang="en-US" altLang="zh-CN" sz="160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lnSpc>
                <a:spcPct val="125000"/>
              </a:lnSpc>
            </a:pPr>
            <a:r>
              <a:rPr lang="zh-CN" altLang="en-US" sz="1600" kern="1200" cap="none" spc="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归一化（</a:t>
            </a:r>
            <a:r>
              <a:rPr lang="en-US" altLang="zh-CN" sz="1600" kern="1200" cap="none" spc="0" dirty="0" err="1">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softmax</a:t>
            </a:r>
            <a:r>
              <a:rPr lang="zh-CN" altLang="en-US" sz="1600" kern="1200" cap="none" spc="0" dirty="0">
                <a:ln w="1905"/>
                <a:solidFill>
                  <a:schemeClr val="bg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层）</a:t>
            </a:r>
          </a:p>
        </p:txBody>
      </p:sp>
      <p:sp>
        <p:nvSpPr>
          <p:cNvPr id="14" name="文本框 13"/>
          <p:cNvSpPr txBox="1"/>
          <p:nvPr/>
        </p:nvSpPr>
        <p:spPr>
          <a:xfrm>
            <a:off x="1366373" y="3957187"/>
            <a:ext cx="2236509" cy="685059"/>
          </a:xfrm>
          <a:prstGeom prst="rect">
            <a:avLst/>
          </a:prstGeom>
          <a:noFill/>
        </p:spPr>
        <p:txBody>
          <a:bodyPr wrap="square" rtlCol="0">
            <a:spAutoFit/>
          </a:bodyPr>
          <a:lstStyle>
            <a:defPPr>
              <a:defRPr lang="zh-SG"/>
            </a:defPPr>
            <a:lvl1pPr algn="r">
              <a:lnSpc>
                <a:spcPct val="125000"/>
              </a:lnSpc>
              <a:defRPr sz="1600" cap="none" spc="0">
                <a:ln w="1905"/>
                <a:solidFill>
                  <a:schemeClr val="bg1">
                    <a:lumMod val="50000"/>
                  </a:schemeClr>
                </a:solidFill>
                <a:effectLst>
                  <a:innerShdw blurRad="69850" dist="43180" dir="5400000">
                    <a:srgbClr val="000000">
                      <a:alpha val="65000"/>
                    </a:srgbClr>
                  </a:innerShdw>
                </a:effectLst>
                <a:latin typeface="+mn-ea"/>
              </a:defRPr>
            </a:lvl1pPr>
          </a:lstStyle>
          <a:p>
            <a:pPr algn="l"/>
            <a:r>
              <a:rPr lang="zh-CN" altLang="en-US" dirty="0">
                <a:latin typeface="微软雅黑" panose="020B0503020204020204" pitchFamily="34" charset="-122"/>
                <a:ea typeface="微软雅黑" panose="020B0503020204020204" pitchFamily="34" charset="-122"/>
              </a:rPr>
              <a:t>有一个自反馈的机制，具有记忆功能</a:t>
            </a:r>
          </a:p>
        </p:txBody>
      </p:sp>
      <p:grpSp>
        <p:nvGrpSpPr>
          <p:cNvPr id="28" name="组合 27"/>
          <p:cNvGrpSpPr/>
          <p:nvPr/>
        </p:nvGrpSpPr>
        <p:grpSpPr>
          <a:xfrm>
            <a:off x="1101271" y="1249040"/>
            <a:ext cx="2501611" cy="562630"/>
            <a:chOff x="1688813" y="1670879"/>
            <a:chExt cx="2968066" cy="562630"/>
          </a:xfrm>
        </p:grpSpPr>
        <p:sp>
          <p:nvSpPr>
            <p:cNvPr id="5" name="矩形: 对角圆角 4"/>
            <p:cNvSpPr/>
            <p:nvPr/>
          </p:nvSpPr>
          <p:spPr>
            <a:xfrm>
              <a:off x="1688813" y="1670879"/>
              <a:ext cx="2968066" cy="562630"/>
            </a:xfrm>
            <a:prstGeom prst="round2DiagRect">
              <a:avLst>
                <a:gd name="adj1" fmla="val 50000"/>
                <a:gd name="adj2" fmla="val 0"/>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1" name="文本框 20"/>
            <p:cNvSpPr txBox="1"/>
            <p:nvPr/>
          </p:nvSpPr>
          <p:spPr>
            <a:xfrm>
              <a:off x="1841956" y="1752139"/>
              <a:ext cx="2661783"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卷积神经网络</a:t>
              </a:r>
            </a:p>
          </p:txBody>
        </p:sp>
      </p:grpSp>
      <p:grpSp>
        <p:nvGrpSpPr>
          <p:cNvPr id="29" name="组合 28"/>
          <p:cNvGrpSpPr/>
          <p:nvPr/>
        </p:nvGrpSpPr>
        <p:grpSpPr>
          <a:xfrm>
            <a:off x="1101271" y="3394074"/>
            <a:ext cx="2501611" cy="562630"/>
            <a:chOff x="1688813" y="3753679"/>
            <a:chExt cx="2968066" cy="562630"/>
          </a:xfrm>
        </p:grpSpPr>
        <p:sp>
          <p:nvSpPr>
            <p:cNvPr id="7" name="矩形: 对角圆角 6"/>
            <p:cNvSpPr/>
            <p:nvPr/>
          </p:nvSpPr>
          <p:spPr>
            <a:xfrm>
              <a:off x="1688813" y="3753679"/>
              <a:ext cx="2968066" cy="562630"/>
            </a:xfrm>
            <a:prstGeom prst="round2DiagRect">
              <a:avLst>
                <a:gd name="adj1" fmla="val 50000"/>
                <a:gd name="adj2" fmla="val 0"/>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2" name="文本框 21"/>
            <p:cNvSpPr txBox="1"/>
            <p:nvPr/>
          </p:nvSpPr>
          <p:spPr>
            <a:xfrm>
              <a:off x="1841956" y="3834939"/>
              <a:ext cx="2661783"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循环神经网络</a:t>
              </a:r>
            </a:p>
          </p:txBody>
        </p:sp>
      </p:grpSp>
      <p:pic>
        <p:nvPicPr>
          <p:cNvPr id="27" name="图片 26">
            <a:extLst>
              <a:ext uri="{FF2B5EF4-FFF2-40B4-BE49-F238E27FC236}">
                <a16:creationId xmlns:a16="http://schemas.microsoft.com/office/drawing/2014/main" id="{787CBBAA-EED5-3D7E-66D6-8B5EC803147D}"/>
              </a:ext>
            </a:extLst>
          </p:cNvPr>
          <p:cNvPicPr>
            <a:picLocks noChangeAspect="1"/>
          </p:cNvPicPr>
          <p:nvPr/>
        </p:nvPicPr>
        <p:blipFill>
          <a:blip r:embed="rId3"/>
          <a:stretch>
            <a:fillRect/>
          </a:stretch>
        </p:blipFill>
        <p:spPr>
          <a:xfrm>
            <a:off x="4784406" y="1359877"/>
            <a:ext cx="2134748" cy="4213235"/>
          </a:xfrm>
          <a:prstGeom prst="rect">
            <a:avLst/>
          </a:prstGeom>
        </p:spPr>
      </p:pic>
      <p:pic>
        <p:nvPicPr>
          <p:cNvPr id="31" name="图片 30">
            <a:extLst>
              <a:ext uri="{FF2B5EF4-FFF2-40B4-BE49-F238E27FC236}">
                <a16:creationId xmlns:a16="http://schemas.microsoft.com/office/drawing/2014/main" id="{7172D58E-ABE6-1CAE-52CD-A15162B1D386}"/>
              </a:ext>
            </a:extLst>
          </p:cNvPr>
          <p:cNvPicPr>
            <a:picLocks noChangeAspect="1"/>
          </p:cNvPicPr>
          <p:nvPr/>
        </p:nvPicPr>
        <p:blipFill>
          <a:blip r:embed="rId4"/>
          <a:stretch>
            <a:fillRect/>
          </a:stretch>
        </p:blipFill>
        <p:spPr>
          <a:xfrm>
            <a:off x="7204395" y="1639563"/>
            <a:ext cx="4410661" cy="1072864"/>
          </a:xfrm>
          <a:prstGeom prst="rect">
            <a:avLst/>
          </a:prstGeom>
        </p:spPr>
      </p:pic>
      <p:pic>
        <p:nvPicPr>
          <p:cNvPr id="35" name="图片 34">
            <a:extLst>
              <a:ext uri="{FF2B5EF4-FFF2-40B4-BE49-F238E27FC236}">
                <a16:creationId xmlns:a16="http://schemas.microsoft.com/office/drawing/2014/main" id="{D24E0017-7BF5-01B9-0421-A7F61C19E635}"/>
              </a:ext>
            </a:extLst>
          </p:cNvPr>
          <p:cNvPicPr>
            <a:picLocks noChangeAspect="1"/>
          </p:cNvPicPr>
          <p:nvPr/>
        </p:nvPicPr>
        <p:blipFill>
          <a:blip r:embed="rId5"/>
          <a:stretch>
            <a:fillRect/>
          </a:stretch>
        </p:blipFill>
        <p:spPr>
          <a:xfrm>
            <a:off x="7147157" y="3105571"/>
            <a:ext cx="4525135" cy="2198020"/>
          </a:xfrm>
          <a:prstGeom prst="rect">
            <a:avLst/>
          </a:prstGeom>
        </p:spPr>
      </p:pic>
      <p:grpSp>
        <p:nvGrpSpPr>
          <p:cNvPr id="39" name="组合 38">
            <a:extLst>
              <a:ext uri="{FF2B5EF4-FFF2-40B4-BE49-F238E27FC236}">
                <a16:creationId xmlns:a16="http://schemas.microsoft.com/office/drawing/2014/main" id="{BAB5B383-0C38-230A-75E9-9FE156EB1E3B}"/>
              </a:ext>
            </a:extLst>
          </p:cNvPr>
          <p:cNvGrpSpPr/>
          <p:nvPr/>
        </p:nvGrpSpPr>
        <p:grpSpPr>
          <a:xfrm>
            <a:off x="1098053" y="4610327"/>
            <a:ext cx="2501611" cy="562630"/>
            <a:chOff x="1688813" y="3753679"/>
            <a:chExt cx="2968066" cy="562630"/>
          </a:xfrm>
        </p:grpSpPr>
        <p:sp>
          <p:nvSpPr>
            <p:cNvPr id="40" name="矩形: 对角圆角 39">
              <a:extLst>
                <a:ext uri="{FF2B5EF4-FFF2-40B4-BE49-F238E27FC236}">
                  <a16:creationId xmlns:a16="http://schemas.microsoft.com/office/drawing/2014/main" id="{2AE1A533-6362-11DA-16D8-BCF342AF246C}"/>
                </a:ext>
              </a:extLst>
            </p:cNvPr>
            <p:cNvSpPr/>
            <p:nvPr/>
          </p:nvSpPr>
          <p:spPr>
            <a:xfrm>
              <a:off x="1688813" y="3753679"/>
              <a:ext cx="2968066" cy="562630"/>
            </a:xfrm>
            <a:prstGeom prst="round2DiagRect">
              <a:avLst>
                <a:gd name="adj1" fmla="val 50000"/>
                <a:gd name="adj2" fmla="val 0"/>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D7AA28FE-0259-CF64-3CE5-8C33C9DE0E11}"/>
                </a:ext>
              </a:extLst>
            </p:cNvPr>
            <p:cNvSpPr txBox="1"/>
            <p:nvPr/>
          </p:nvSpPr>
          <p:spPr>
            <a:xfrm>
              <a:off x="1841956" y="3834939"/>
              <a:ext cx="2661783"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生成对抗网络</a:t>
              </a:r>
            </a:p>
          </p:txBody>
        </p:sp>
      </p:grpSp>
      <p:sp>
        <p:nvSpPr>
          <p:cNvPr id="42" name="椭圆 41">
            <a:extLst>
              <a:ext uri="{FF2B5EF4-FFF2-40B4-BE49-F238E27FC236}">
                <a16:creationId xmlns:a16="http://schemas.microsoft.com/office/drawing/2014/main" id="{63702F15-5742-AAFF-A7DD-EE370C1EB12C}"/>
              </a:ext>
            </a:extLst>
          </p:cNvPr>
          <p:cNvSpPr/>
          <p:nvPr/>
        </p:nvSpPr>
        <p:spPr>
          <a:xfrm flipV="1">
            <a:off x="750282" y="4813900"/>
            <a:ext cx="155484" cy="155484"/>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4" name="文本框 43">
            <a:extLst>
              <a:ext uri="{FF2B5EF4-FFF2-40B4-BE49-F238E27FC236}">
                <a16:creationId xmlns:a16="http://schemas.microsoft.com/office/drawing/2014/main" id="{29620960-8A54-F01A-3193-5BFC9B64B75E}"/>
              </a:ext>
            </a:extLst>
          </p:cNvPr>
          <p:cNvSpPr txBox="1"/>
          <p:nvPr/>
        </p:nvSpPr>
        <p:spPr>
          <a:xfrm>
            <a:off x="1367662" y="5190379"/>
            <a:ext cx="2236509" cy="382733"/>
          </a:xfrm>
          <a:prstGeom prst="rect">
            <a:avLst/>
          </a:prstGeom>
          <a:noFill/>
        </p:spPr>
        <p:txBody>
          <a:bodyPr wrap="square" rtlCol="0">
            <a:spAutoFit/>
          </a:bodyPr>
          <a:lstStyle>
            <a:defPPr>
              <a:defRPr lang="zh-SG"/>
            </a:defPPr>
            <a:lvl1pPr algn="r">
              <a:lnSpc>
                <a:spcPct val="125000"/>
              </a:lnSpc>
              <a:defRPr sz="1600" cap="none" spc="0">
                <a:ln w="1905"/>
                <a:solidFill>
                  <a:schemeClr val="bg1">
                    <a:lumMod val="50000"/>
                  </a:schemeClr>
                </a:solidFill>
                <a:effectLst>
                  <a:innerShdw blurRad="69850" dist="43180" dir="5400000">
                    <a:srgbClr val="000000">
                      <a:alpha val="65000"/>
                    </a:srgbClr>
                  </a:innerShdw>
                </a:effectLst>
                <a:latin typeface="+mn-ea"/>
              </a:defRPr>
            </a:lvl1pPr>
          </a:lstStyle>
          <a:p>
            <a:pPr algn="l"/>
            <a:r>
              <a:rPr lang="zh-CN" altLang="en-US" dirty="0">
                <a:latin typeface="微软雅黑" panose="020B0503020204020204" pitchFamily="34" charset="-122"/>
                <a:ea typeface="微软雅黑" panose="020B0503020204020204" pitchFamily="34" charset="-122"/>
              </a:rPr>
              <a:t>生成器、判别器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0772" y="569843"/>
            <a:ext cx="4956703" cy="537870"/>
          </a:xfrm>
        </p:spPr>
        <p:txBody>
          <a:bodyPr>
            <a:spAutoFit/>
          </a:bodyPr>
          <a:lstStyle/>
          <a:p>
            <a:r>
              <a:rPr lang="en-US" altLang="zh-CN" b="0" dirty="0">
                <a:latin typeface="微软雅黑" panose="020B0503020204020204" pitchFamily="34" charset="-122"/>
                <a:sym typeface="+mn-ea"/>
              </a:rPr>
              <a:t>02 </a:t>
            </a:r>
            <a:r>
              <a:rPr lang="zh-CN" altLang="en-US" b="0" dirty="0">
                <a:latin typeface="微软雅黑" panose="020B0503020204020204" pitchFamily="34" charset="-122"/>
                <a:sym typeface="+mn-ea"/>
              </a:rPr>
              <a:t>学习知识总结</a:t>
            </a:r>
            <a:endParaRPr lang="en-US" dirty="0">
              <a:latin typeface="微软雅黑" panose="020B0503020204020204" pitchFamily="34" charset="-122"/>
            </a:endParaRPr>
          </a:p>
        </p:txBody>
      </p:sp>
      <p:sp>
        <p:nvSpPr>
          <p:cNvPr id="17" name="文本框 16">
            <a:extLst>
              <a:ext uri="{FF2B5EF4-FFF2-40B4-BE49-F238E27FC236}">
                <a16:creationId xmlns:a16="http://schemas.microsoft.com/office/drawing/2014/main" id="{8F4D3038-6683-9000-658A-353E6D73813D}"/>
              </a:ext>
            </a:extLst>
          </p:cNvPr>
          <p:cNvSpPr txBox="1"/>
          <p:nvPr/>
        </p:nvSpPr>
        <p:spPr>
          <a:xfrm>
            <a:off x="1354503" y="1952820"/>
            <a:ext cx="3575685" cy="1894621"/>
          </a:xfrm>
          <a:prstGeom prst="rect">
            <a:avLst/>
          </a:prstGeom>
          <a:noFill/>
        </p:spPr>
        <p:txBody>
          <a:bodyPr wrap="square" lIns="0" tIns="0" rIns="0" bIns="0" rtlCol="0" anchor="t">
            <a:spAutoFit/>
          </a:bodyPr>
          <a:lstStyle/>
          <a:p>
            <a:pPr marL="285750" indent="-285750">
              <a:lnSpc>
                <a:spcPct val="130000"/>
              </a:lnSpc>
              <a:buFont typeface="Arial" panose="020B0604020202020204" pitchFamily="34" charset="0"/>
              <a:buChar char="•"/>
            </a:pP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对恶意代码进行逆向工程，对程序文件的反汇编代码、图形图像、可打印字符串和其他磁盘资源进行分析。</a:t>
            </a: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rPr>
              <a:t>Windows</a:t>
            </a: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系统下静态分析一般是分析</a:t>
            </a:r>
            <a:r>
              <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rPr>
              <a:t>PE</a:t>
            </a: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文件</a:t>
            </a:r>
            <a:endParaRPr lang="en-US" altLang="zh-CN" sz="1600" b="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b="1" dirty="0">
                <a:solidFill>
                  <a:schemeClr val="tx1">
                    <a:lumMod val="75000"/>
                    <a:lumOff val="25000"/>
                  </a:schemeClr>
                </a:solidFill>
                <a:effectLst/>
                <a:latin typeface="微软雅黑" panose="020B0503020204020204" pitchFamily="34" charset="-122"/>
                <a:ea typeface="微软雅黑" panose="020B0503020204020204" pitchFamily="34" charset="-122"/>
              </a:rPr>
              <a:t>限制静态分析的因素</a:t>
            </a:r>
          </a:p>
        </p:txBody>
      </p:sp>
      <p:sp>
        <p:nvSpPr>
          <p:cNvPr id="18" name="文本框 17">
            <a:extLst>
              <a:ext uri="{FF2B5EF4-FFF2-40B4-BE49-F238E27FC236}">
                <a16:creationId xmlns:a16="http://schemas.microsoft.com/office/drawing/2014/main" id="{ADC2FE5C-8507-B524-B5EA-17036AEDA6A2}"/>
              </a:ext>
            </a:extLst>
          </p:cNvPr>
          <p:cNvSpPr txBox="1"/>
          <p:nvPr/>
        </p:nvSpPr>
        <p:spPr>
          <a:xfrm>
            <a:off x="1354439" y="4090221"/>
            <a:ext cx="2353208" cy="369332"/>
          </a:xfrm>
          <a:prstGeom prst="rect">
            <a:avLst/>
          </a:prstGeom>
          <a:noFill/>
        </p:spPr>
        <p:txBody>
          <a:bodyPr wrap="none" lIns="0" tIns="0" rIns="0" bIns="0" rtlCol="0" anchor="t">
            <a:spAutoFit/>
          </a:bodyPr>
          <a:lstStyle/>
          <a:p>
            <a:r>
              <a:rPr lang="en-US" altLang="zh-CN" sz="2400" dirty="0">
                <a:solidFill>
                  <a:schemeClr val="accent1"/>
                </a:solidFill>
                <a:latin typeface="微软雅黑" panose="020B0503020204020204" pitchFamily="34" charset="-122"/>
                <a:ea typeface="微软雅黑" panose="020B0503020204020204" pitchFamily="34" charset="-122"/>
              </a:rPr>
              <a:t>02 </a:t>
            </a:r>
            <a:r>
              <a:rPr lang="zh-CN" altLang="en-US" sz="2400" dirty="0">
                <a:solidFill>
                  <a:schemeClr val="accent1"/>
                </a:solidFill>
                <a:latin typeface="微软雅黑" panose="020B0503020204020204" pitchFamily="34" charset="-122"/>
                <a:ea typeface="微软雅黑" panose="020B0503020204020204" pitchFamily="34" charset="-122"/>
              </a:rPr>
              <a:t>动态分析技术</a:t>
            </a:r>
          </a:p>
        </p:txBody>
      </p:sp>
      <p:sp>
        <p:nvSpPr>
          <p:cNvPr id="19" name="文本框 18">
            <a:extLst>
              <a:ext uri="{FF2B5EF4-FFF2-40B4-BE49-F238E27FC236}">
                <a16:creationId xmlns:a16="http://schemas.microsoft.com/office/drawing/2014/main" id="{5899DFC2-BF9D-1BD6-1819-E216B16F4AD6}"/>
              </a:ext>
            </a:extLst>
          </p:cNvPr>
          <p:cNvSpPr txBox="1"/>
          <p:nvPr/>
        </p:nvSpPr>
        <p:spPr>
          <a:xfrm>
            <a:off x="1354503" y="4499951"/>
            <a:ext cx="3575685" cy="1254446"/>
          </a:xfrm>
          <a:prstGeom prst="rect">
            <a:avLst/>
          </a:prstGeom>
          <a:noFill/>
        </p:spPr>
        <p:txBody>
          <a:bodyPr wrap="square" lIns="0" tIns="0" rIns="0" bIns="0" rtlCol="0" anchor="t">
            <a:spAutoFit/>
          </a:bodyPr>
          <a:lstStyle/>
          <a:p>
            <a:pPr marL="285750" indent="-285750">
              <a:lnSpc>
                <a:spcPct val="130000"/>
              </a:lnSpc>
              <a:buFont typeface="Arial" panose="020B0604020202020204" pitchFamily="34" charset="0"/>
              <a:buChar char="•"/>
            </a:pPr>
            <a:r>
              <a:rPr lang="zh-CN" altLang="en-US" sz="1600" b="0" dirty="0">
                <a:solidFill>
                  <a:schemeClr val="tx1">
                    <a:lumMod val="75000"/>
                    <a:lumOff val="25000"/>
                  </a:schemeClr>
                </a:solidFill>
                <a:effectLst/>
                <a:latin typeface="微软雅黑" panose="020B0503020204020204" pitchFamily="34" charset="-122"/>
                <a:ea typeface="微软雅黑" panose="020B0503020204020204" pitchFamily="34" charset="-122"/>
              </a:rPr>
              <a:t>观察程序在运行时的行为来检测潜在的恶意活动。动态分析关注的是程序在执行时的实际行为，这使得它能够捕捉到恶意软件的行为特征和模式。</a:t>
            </a:r>
          </a:p>
        </p:txBody>
      </p:sp>
      <p:sp>
        <p:nvSpPr>
          <p:cNvPr id="23" name="文本框 22">
            <a:extLst>
              <a:ext uri="{FF2B5EF4-FFF2-40B4-BE49-F238E27FC236}">
                <a16:creationId xmlns:a16="http://schemas.microsoft.com/office/drawing/2014/main" id="{18770DEB-BF74-AB72-30AC-35AA883E65D2}"/>
              </a:ext>
            </a:extLst>
          </p:cNvPr>
          <p:cNvSpPr txBox="1"/>
          <p:nvPr/>
        </p:nvSpPr>
        <p:spPr>
          <a:xfrm>
            <a:off x="1354439" y="1606782"/>
            <a:ext cx="2301912" cy="369332"/>
          </a:xfrm>
          <a:prstGeom prst="rect">
            <a:avLst/>
          </a:prstGeom>
          <a:noFill/>
        </p:spPr>
        <p:txBody>
          <a:bodyPr wrap="none" lIns="0" tIns="0" rIns="0" bIns="0" rtlCol="0" anchor="t">
            <a:spAutoFit/>
          </a:bodyPr>
          <a:lstStyle/>
          <a:p>
            <a:r>
              <a:rPr lang="en-US" altLang="zh-CN" sz="2400" dirty="0">
                <a:solidFill>
                  <a:schemeClr val="accent1"/>
                </a:solidFill>
                <a:latin typeface="微软雅黑" panose="020B0503020204020204" pitchFamily="34" charset="-122"/>
                <a:ea typeface="微软雅黑" panose="020B0503020204020204" pitchFamily="34" charset="-122"/>
              </a:rPr>
              <a:t>01 </a:t>
            </a:r>
            <a:r>
              <a:rPr lang="zh-CN" altLang="en-US" sz="2400" dirty="0">
                <a:solidFill>
                  <a:schemeClr val="accent1"/>
                </a:solidFill>
                <a:latin typeface="微软雅黑" panose="020B0503020204020204" pitchFamily="34" charset="-122"/>
                <a:ea typeface="微软雅黑" panose="020B0503020204020204" pitchFamily="34" charset="-122"/>
              </a:rPr>
              <a:t>静态分析技术</a:t>
            </a:r>
          </a:p>
        </p:txBody>
      </p:sp>
    </p:spTree>
    <p:extLst>
      <p:ext uri="{BB962C8B-B14F-4D97-AF65-F5344CB8AC3E}">
        <p14:creationId xmlns:p14="http://schemas.microsoft.com/office/powerpoint/2010/main" val="190698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03</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774525" cy="369332"/>
          </a:xfrm>
          <a:prstGeom prst="rect">
            <a:avLst/>
          </a:prstGeom>
          <a:noFill/>
        </p:spPr>
        <p:txBody>
          <a:bodyPr wrap="none" lIns="0" tIns="0" rIns="0" bIns="0" rtlCol="0" anchor="t">
            <a:spAutoFit/>
          </a:bodyPr>
          <a:lstStyle/>
          <a:p>
            <a:pPr algn="l"/>
            <a:r>
              <a:rPr lang="en-US" altLang="zh-CN" sz="2400" dirty="0">
                <a:solidFill>
                  <a:schemeClr val="bg1"/>
                </a:solidFill>
                <a:latin typeface="MS PGothic" panose="020B0600070205080204" pitchFamily="34" charset="-128"/>
                <a:ea typeface="MS PGothic" panose="020B0600070205080204" pitchFamily="34" charset="-128"/>
              </a:rPr>
              <a:t>PART THREE</a:t>
            </a:r>
            <a:endParaRPr lang="zh-CN" altLang="en-US" sz="2400" dirty="0">
              <a:solidFill>
                <a:schemeClr val="bg1"/>
              </a:solidFill>
              <a:latin typeface="MS PGothic" panose="020B0600070205080204" pitchFamily="34" charset="-128"/>
              <a:ea typeface="MS PGothic" panose="020B0600070205080204" pitchFamily="34" charset="-128"/>
            </a:endParaRPr>
          </a:p>
        </p:txBody>
      </p:sp>
      <p:grpSp>
        <p:nvGrpSpPr>
          <p:cNvPr id="9" name="组合 8"/>
          <p:cNvGrpSpPr/>
          <p:nvPr/>
        </p:nvGrpSpPr>
        <p:grpSpPr>
          <a:xfrm>
            <a:off x="5902910" y="2774072"/>
            <a:ext cx="4874895" cy="1384935"/>
            <a:chOff x="1905370" y="1971973"/>
            <a:chExt cx="4874895" cy="1384935"/>
          </a:xfrm>
        </p:grpSpPr>
        <p:sp>
          <p:nvSpPr>
            <p:cNvPr id="10" name="文本框 9"/>
            <p:cNvSpPr txBox="1"/>
            <p:nvPr/>
          </p:nvSpPr>
          <p:spPr>
            <a:xfrm>
              <a:off x="2623799" y="1971973"/>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微软雅黑" panose="020B0503020204020204" pitchFamily="34" charset="-122"/>
                  <a:ea typeface="微软雅黑" panose="020B0503020204020204" pitchFamily="34" charset="-122"/>
                  <a:sym typeface="+mn-ea"/>
                </a:rPr>
                <a:t>文献分享</a:t>
              </a:r>
            </a:p>
          </p:txBody>
        </p:sp>
        <p:sp>
          <p:nvSpPr>
            <p:cNvPr id="11" name="文本框 10"/>
            <p:cNvSpPr txBox="1"/>
            <p:nvPr/>
          </p:nvSpPr>
          <p:spPr>
            <a:xfrm>
              <a:off x="1905370" y="3080048"/>
              <a:ext cx="4874895" cy="276860"/>
            </a:xfrm>
            <a:prstGeom prst="rect">
              <a:avLst/>
            </a:prstGeom>
            <a:noFill/>
          </p:spPr>
          <p:txBody>
            <a:bodyPr wrap="square" lIns="0" tIns="0" rIns="0" bIns="0" rtlCol="0" anchor="t">
              <a:spAutoFit/>
            </a:bodyPr>
            <a:lstStyle/>
            <a:p>
              <a:pPr algn="dist"/>
              <a:r>
                <a:rPr kumimoji="1" lang="en-US" altLang="zh-CN" dirty="0">
                  <a:solidFill>
                    <a:schemeClr val="bg1"/>
                  </a:solidFill>
                  <a:latin typeface="MS PGothic" panose="020B0600070205080204" pitchFamily="34" charset="-128"/>
                  <a:ea typeface="MS PGothic" panose="020B0600070205080204" pitchFamily="34" charset="-128"/>
                  <a:sym typeface="+mn-ea"/>
                </a:rPr>
                <a:t>Literature sharing</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BD95A-5EFE-AA5B-9F90-5DBAE85036BD}"/>
              </a:ext>
            </a:extLst>
          </p:cNvPr>
          <p:cNvSpPr>
            <a:spLocks noGrp="1"/>
          </p:cNvSpPr>
          <p:nvPr>
            <p:ph type="title"/>
          </p:nvPr>
        </p:nvSpPr>
        <p:spPr>
          <a:xfrm>
            <a:off x="712033" y="606890"/>
            <a:ext cx="4813123" cy="441964"/>
          </a:xfrm>
        </p:spPr>
        <p:txBody>
          <a:bodyPr/>
          <a:lstStyle/>
          <a:p>
            <a:r>
              <a:rPr lang="en-US" altLang="zh-CN" dirty="0"/>
              <a:t>03 </a:t>
            </a:r>
            <a:r>
              <a:rPr lang="zh-CN" altLang="en-US" dirty="0"/>
              <a:t>文献分享</a:t>
            </a:r>
          </a:p>
        </p:txBody>
      </p:sp>
      <p:pic>
        <p:nvPicPr>
          <p:cNvPr id="4" name="图片 3">
            <a:extLst>
              <a:ext uri="{FF2B5EF4-FFF2-40B4-BE49-F238E27FC236}">
                <a16:creationId xmlns:a16="http://schemas.microsoft.com/office/drawing/2014/main" id="{B54F4A11-8459-49DA-8F5B-E8F2663F0134}"/>
              </a:ext>
            </a:extLst>
          </p:cNvPr>
          <p:cNvPicPr>
            <a:picLocks noChangeAspect="1"/>
          </p:cNvPicPr>
          <p:nvPr/>
        </p:nvPicPr>
        <p:blipFill>
          <a:blip r:embed="rId3"/>
          <a:stretch>
            <a:fillRect/>
          </a:stretch>
        </p:blipFill>
        <p:spPr>
          <a:xfrm>
            <a:off x="2792144" y="1048854"/>
            <a:ext cx="6936132" cy="4985018"/>
          </a:xfrm>
          <a:prstGeom prst="rect">
            <a:avLst/>
          </a:prstGeom>
        </p:spPr>
      </p:pic>
    </p:spTree>
    <p:extLst>
      <p:ext uri="{BB962C8B-B14F-4D97-AF65-F5344CB8AC3E}">
        <p14:creationId xmlns:p14="http://schemas.microsoft.com/office/powerpoint/2010/main" val="2867487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1"/>
  <p:tag name="KSO_WM_UNIT_ID" val="custom20203157_1*b*1"/>
  <p:tag name="KSO_WM_TEMPLATE_CATEGORY" val="custom"/>
  <p:tag name="KSO_WM_TEMPLATE_INDEX" val="20203157"/>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7_22*h_a*2_1"/>
  <p:tag name="KSO_WM_TEMPLATE_CATEGORY" val="custom"/>
  <p:tag name="KSO_WM_TEMPLATE_INDEX" val="20203157"/>
  <p:tag name="KSO_WM_UNIT_LAYERLEVEL" val="1_1"/>
  <p:tag name="KSO_WM_TAG_VERSION" val="1.0"/>
  <p:tag name="KSO_WM_BEAUTIFY_FLAG" val="#wm#"/>
  <p:tag name="KSO_WM_UNIT_ISCONTENTSTITLE" val="0"/>
  <p:tag name="KSO_WM_UNIT_NOCLEAR" val="0"/>
  <p:tag name="KSO_WM_UNIT_VALUE" val="7"/>
  <p:tag name="KSO_WM_UNIT_TYPE" val="h_a"/>
  <p:tag name="KSO_WM_UNIT_INDEX" val="2_1"/>
  <p:tag name="KSO_WM_UNIT_PRESET_TEXT" val="添加标题"/>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7_22*h_f*2_1"/>
  <p:tag name="KSO_WM_TEMPLATE_CATEGORY" val="custom"/>
  <p:tag name="KSO_WM_TEMPLATE_INDEX" val="20203157"/>
  <p:tag name="KSO_WM_UNIT_LAYERLEVEL" val="1_1"/>
  <p:tag name="KSO_WM_TAG_VERSION" val="1.0"/>
  <p:tag name="KSO_WM_BEAUTIFY_FLAG" val="#wm#"/>
  <p:tag name="KSO_WM_UNIT_PRESET_TEXT" val="单击此处添加文本具体内容"/>
  <p:tag name="KSO_WM_UNIT_NOCLEAR" val="0"/>
  <p:tag name="KSO_WM_UNIT_VALUE" val="14"/>
  <p:tag name="KSO_WM_UNIT_TYPE" val="h_f"/>
  <p:tag name="KSO_WM_UNIT_INDEX" val="2_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7_22*h_i*2_2"/>
  <p:tag name="KSO_WM_TEMPLATE_CATEGORY" val="custom"/>
  <p:tag name="KSO_WM_TEMPLATE_INDEX" val="20203157"/>
  <p:tag name="KSO_WM_UNIT_LAYERLEVEL" val="1_1"/>
  <p:tag name="KSO_WM_TAG_VERSION" val="1.0"/>
  <p:tag name="KSO_WM_BEAUTIFY_FLAG" val="#wm#"/>
  <p:tag name="KSO_WM_UNIT_TYPE" val="h_i"/>
  <p:tag name="KSO_WM_UNIT_INDEX" val="2_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7_22*h_a*3_1"/>
  <p:tag name="KSO_WM_TEMPLATE_CATEGORY" val="custom"/>
  <p:tag name="KSO_WM_TEMPLATE_INDEX" val="20203157"/>
  <p:tag name="KSO_WM_UNIT_LAYERLEVEL" val="1_1"/>
  <p:tag name="KSO_WM_TAG_VERSION" val="1.0"/>
  <p:tag name="KSO_WM_BEAUTIFY_FLAG" val="#wm#"/>
  <p:tag name="KSO_WM_UNIT_ISCONTENTSTITLE" val="0"/>
  <p:tag name="KSO_WM_UNIT_NOCLEAR" val="0"/>
  <p:tag name="KSO_WM_UNIT_VALUE" val="7"/>
  <p:tag name="KSO_WM_UNIT_TYPE" val="h_a"/>
  <p:tag name="KSO_WM_UNIT_INDEX" val="3_1"/>
  <p:tag name="KSO_WM_UNIT_PRESET_TEXT" val="添加标题"/>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7_22*h_f*3_1"/>
  <p:tag name="KSO_WM_TEMPLATE_CATEGORY" val="custom"/>
  <p:tag name="KSO_WM_TEMPLATE_INDEX" val="20203157"/>
  <p:tag name="KSO_WM_UNIT_LAYERLEVEL" val="1_1"/>
  <p:tag name="KSO_WM_TAG_VERSION" val="1.0"/>
  <p:tag name="KSO_WM_BEAUTIFY_FLAG" val="#wm#"/>
  <p:tag name="KSO_WM_UNIT_PRESET_TEXT" val="单击此处添加文本具体内容"/>
  <p:tag name="KSO_WM_UNIT_NOCLEAR" val="0"/>
  <p:tag name="KSO_WM_UNIT_VALUE" val="14"/>
  <p:tag name="KSO_WM_UNIT_TYPE" val="h_f"/>
  <p:tag name="KSO_WM_UNIT_INDEX" val="3_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7_22*h_i*3_2"/>
  <p:tag name="KSO_WM_TEMPLATE_CATEGORY" val="custom"/>
  <p:tag name="KSO_WM_TEMPLATE_INDEX" val="20203157"/>
  <p:tag name="KSO_WM_UNIT_LAYERLEVEL" val="1_1"/>
  <p:tag name="KSO_WM_TAG_VERSION" val="1.0"/>
  <p:tag name="KSO_WM_BEAUTIFY_FLAG" val="#wm#"/>
  <p:tag name="KSO_WM_UNIT_TYPE" val="h_i"/>
  <p:tag name="KSO_WM_UNIT_INDEX" val="3_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7_22*h_a*2_1"/>
  <p:tag name="KSO_WM_TEMPLATE_CATEGORY" val="custom"/>
  <p:tag name="KSO_WM_TEMPLATE_INDEX" val="20203157"/>
  <p:tag name="KSO_WM_UNIT_LAYERLEVEL" val="1_1"/>
  <p:tag name="KSO_WM_TAG_VERSION" val="1.0"/>
  <p:tag name="KSO_WM_BEAUTIFY_FLAG" val="#wm#"/>
  <p:tag name="KSO_WM_UNIT_ISCONTENTSTITLE" val="0"/>
  <p:tag name="KSO_WM_UNIT_NOCLEAR" val="0"/>
  <p:tag name="KSO_WM_UNIT_VALUE" val="7"/>
  <p:tag name="KSO_WM_UNIT_TYPE" val="h_a"/>
  <p:tag name="KSO_WM_UNIT_INDEX" val="2_1"/>
  <p:tag name="KSO_WM_UNIT_PRESET_TEXT" val="添加标题"/>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7_22*h_f*2_1"/>
  <p:tag name="KSO_WM_TEMPLATE_CATEGORY" val="custom"/>
  <p:tag name="KSO_WM_TEMPLATE_INDEX" val="20203157"/>
  <p:tag name="KSO_WM_UNIT_LAYERLEVEL" val="1_1"/>
  <p:tag name="KSO_WM_TAG_VERSION" val="1.0"/>
  <p:tag name="KSO_WM_BEAUTIFY_FLAG" val="#wm#"/>
  <p:tag name="KSO_WM_UNIT_PRESET_TEXT" val="单击此处添加文本具体内容"/>
  <p:tag name="KSO_WM_UNIT_NOCLEAR" val="0"/>
  <p:tag name="KSO_WM_UNIT_VALUE" val="14"/>
  <p:tag name="KSO_WM_UNIT_TYPE" val="h_f"/>
  <p:tag name="KSO_WM_UNIT_INDEX" val="2_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7_22*h_i*2_2"/>
  <p:tag name="KSO_WM_TEMPLATE_CATEGORY" val="custom"/>
  <p:tag name="KSO_WM_TEMPLATE_INDEX" val="20203157"/>
  <p:tag name="KSO_WM_UNIT_LAYERLEVEL" val="1_1"/>
  <p:tag name="KSO_WM_TAG_VERSION" val="1.0"/>
  <p:tag name="KSO_WM_BEAUTIFY_FLAG" val="#wm#"/>
  <p:tag name="KSO_WM_UNIT_TYPE" val="h_i"/>
  <p:tag name="KSO_WM_UNIT_INDEX" val="2_2"/>
</p:tagLst>
</file>

<file path=ppt/tags/tag25.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SHOW_EDIT_AREA_INDICATION" val="0"/>
  <p:tag name="KSO_WM_TEMPLATE_THUMBS_INDEX" val="1、4、7、8、9、10、13、16、19、20、21、22、23、24、25、26、27、28、29、30"/>
  <p:tag name="KSO_WM_TEMPLATE_SUBCATEGORY" val="0"/>
  <p:tag name="KSO_WM_TAG_VERSION" val="1.0"/>
  <p:tag name="KSO_WM_BEAUTIFY_FLAG" val="#wm#"/>
  <p:tag name="KSO_WM_TEMPLATE_CATEGORY" val="custom"/>
  <p:tag name="KSO_WM_TEMPLATE_INDEX" val="20203157"/>
  <p:tag name="KSO_WM_TEMPLATE_MASTER_TYPE" val="1"/>
  <p:tag name="KSO_WM_TEMPLATE_COLOR_TYPE" val="1"/>
  <p:tag name="KSO_WM_TEMPLATE_MASTER_THUMB_INDEX" val="1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heme/theme1.xml><?xml version="1.0" encoding="utf-8"?>
<a:theme xmlns:a="http://schemas.openxmlformats.org/drawingml/2006/main" name="2_Office 主题​​">
  <a:themeElements>
    <a:clrScheme name="自定义 6">
      <a:dk1>
        <a:sysClr val="windowText" lastClr="000000"/>
      </a:dk1>
      <a:lt1>
        <a:sysClr val="window" lastClr="FFFFFF"/>
      </a:lt1>
      <a:dk2>
        <a:srgbClr val="EDF3F3"/>
      </a:dk2>
      <a:lt2>
        <a:srgbClr val="FFFFFF"/>
      </a:lt2>
      <a:accent1>
        <a:srgbClr val="587F7E"/>
      </a:accent1>
      <a:accent2>
        <a:srgbClr val="E7A55A"/>
      </a:accent2>
      <a:accent3>
        <a:srgbClr val="607F6F"/>
      </a:accent3>
      <a:accent4>
        <a:srgbClr val="657F67"/>
      </a:accent4>
      <a:accent5>
        <a:srgbClr val="697F60"/>
      </a:accent5>
      <a:accent6>
        <a:srgbClr val="6D7F58"/>
      </a:accent6>
      <a:hlink>
        <a:srgbClr val="658BD5"/>
      </a:hlink>
      <a:folHlink>
        <a:srgbClr val="A16AA5"/>
      </a:folHlink>
    </a:clrScheme>
    <a:fontScheme name="oppo">
      <a:majorFont>
        <a:latin typeface="OPPOSans H"/>
        <a:ea typeface="OPPOSans H"/>
        <a:cs typeface=""/>
      </a:majorFont>
      <a:minorFont>
        <a:latin typeface="OPPOSans B"/>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256</TotalTime>
  <Words>1682</Words>
  <Application>Microsoft Office PowerPoint</Application>
  <PresentationFormat>宽屏</PresentationFormat>
  <Paragraphs>140</Paragraphs>
  <Slides>15</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微软雅黑</vt:lpstr>
      <vt:lpstr>MS PGothic</vt:lpstr>
      <vt:lpstr>Arial</vt:lpstr>
      <vt:lpstr>Calibri</vt:lpstr>
      <vt:lpstr>微软雅黑 Light</vt:lpstr>
      <vt:lpstr>OPPOSans B</vt:lpstr>
      <vt:lpstr>Söhne</vt:lpstr>
      <vt:lpstr>OPPOSans H</vt:lpstr>
      <vt:lpstr>2_Office 主题​​</vt:lpstr>
      <vt:lpstr>PowerPoint 演示文稿</vt:lpstr>
      <vt:lpstr>PowerPoint 演示文稿</vt:lpstr>
      <vt:lpstr>PowerPoint 演示文稿</vt:lpstr>
      <vt:lpstr>01 近期工作</vt:lpstr>
      <vt:lpstr>PowerPoint 演示文稿</vt:lpstr>
      <vt:lpstr>02 学习知识总结</vt:lpstr>
      <vt:lpstr>02 学习知识总结</vt:lpstr>
      <vt:lpstr>PowerPoint 演示文稿</vt:lpstr>
      <vt:lpstr>03 文献分享</vt:lpstr>
      <vt:lpstr>PowerPoint 演示文稿</vt:lpstr>
      <vt:lpstr>PowerPoint 演示文稿</vt:lpstr>
      <vt:lpstr>PowerPoint 演示文稿</vt:lpstr>
      <vt:lpstr>当前的挑战和研究方向</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chao zhu</dc:creator>
  <cp:lastModifiedBy>ccccccccc</cp:lastModifiedBy>
  <cp:revision>49</cp:revision>
  <dcterms:created xsi:type="dcterms:W3CDTF">2022-01-18T08:04:00Z</dcterms:created>
  <dcterms:modified xsi:type="dcterms:W3CDTF">2023-12-17T06:16:34Z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4FB6AD33C85749DA99FB34DB2BCF1DBE</vt:lpwstr>
  </property>
  <property fmtid="{D5CDD505-2E9C-101B-9397-08002B2CF9AE}" pid="3" name="KSOProductBuildVer">
    <vt:lpwstr>2052-11.1.0.11751</vt:lpwstr>
  </property>
</Properties>
</file>